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image/svg+xml" Extension="svg"/>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notesMaster+xml" PartName="/ppt/notesMasters/notesMaster1.xml"/>
  <Override ContentType="application/vnd.openxmlformats-officedocument.presentationml.notesSlide+xml" PartName="/ppt/notesSlides/notesSlide1.xml"/>
  <Override ContentType="application/vnd.openxmlformats-officedocument.presentationml.notesSlide+xml" PartName="/ppt/notesSlides/notesSlide2.xml"/>
  <Override ContentType="application/vnd.openxmlformats-officedocument.presentationml.notesSlide+xml" PartName="/ppt/notesSlides/notesSlide3.xml"/>
  <Override ContentType="application/vnd.openxmlformats-officedocument.presentationml.notesSlide+xml" PartName="/ppt/notesSlides/notesSlide4.xml"/>
  <Override ContentType="application/vnd.openxmlformats-officedocument.presentationml.notesSlide+xml" PartName="/ppt/notesSlides/notesSlide5.xml"/>
  <Override ContentType="application/vnd.openxmlformats-officedocument.presentationml.notesSlide+xml" PartName="/ppt/notesSlides/notesSlide6.xml"/>
  <Override ContentType="application/vnd.openxmlformats-officedocument.presentationml.notesSlide+xml" PartName="/ppt/notesSlides/notesSlide7.xml"/>
  <Override ContentType="application/vnd.openxmlformats-officedocument.presentationml.notesSlide+xml" PartName="/ppt/notesSlides/notesSlide8.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notesMasterIdLst>
    <p:notesMasterId r:id="rId20"/>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Lst>
  <p:sldSz cx="18288000" cy="10287000"/>
  <p:notesSz cx="6858000" cy="9144000"/>
  <p:embeddedFontLst>
    <p:embeddedFont>
      <p:font typeface="League Spartan" charset="1" panose="00000800000000000000"/>
      <p:regular r:id="rId18"/>
    </p:embeddedFont>
    <p:embeddedFont>
      <p:font typeface="Helvetica World Bold" charset="1" panose="020B0800040000020004"/>
      <p:regular r:id="rId19"/>
    </p:embeddedFont>
    <p:embeddedFont>
      <p:font typeface="Montserrat Bold" charset="1" panose="00000800000000000000"/>
      <p:regular r:id="rId23"/>
    </p:embeddedFont>
    <p:embeddedFont>
      <p:font typeface="Montserrat Italics" charset="1" panose="00000500000000000000"/>
      <p:regular r:id="rId31"/>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slides/slide11.xml" Type="http://schemas.openxmlformats.org/officeDocument/2006/relationships/slide"/><Relationship Id="rId17" Target="slides/slide12.xml" Type="http://schemas.openxmlformats.org/officeDocument/2006/relationships/slide"/><Relationship Id="rId18" Target="fonts/font18.fntdata" Type="http://schemas.openxmlformats.org/officeDocument/2006/relationships/font"/><Relationship Id="rId19" Target="fonts/font19.fntdata" Type="http://schemas.openxmlformats.org/officeDocument/2006/relationships/font"/><Relationship Id="rId2" Target="presProps.xml" Type="http://schemas.openxmlformats.org/officeDocument/2006/relationships/presProps"/><Relationship Id="rId20" Target="notesMasters/notesMaster1.xml" Type="http://schemas.openxmlformats.org/officeDocument/2006/relationships/notesMaster"/><Relationship Id="rId21" Target="theme/theme2.xml" Type="http://schemas.openxmlformats.org/officeDocument/2006/relationships/theme"/><Relationship Id="rId22" Target="notesSlides/notesSlide1.xml" Type="http://schemas.openxmlformats.org/officeDocument/2006/relationships/notesSlide"/><Relationship Id="rId23" Target="fonts/font23.fntdata" Type="http://schemas.openxmlformats.org/officeDocument/2006/relationships/font"/><Relationship Id="rId24" Target="notesSlides/notesSlide2.xml" Type="http://schemas.openxmlformats.org/officeDocument/2006/relationships/notesSlide"/><Relationship Id="rId25" Target="notesSlides/notesSlide3.xml" Type="http://schemas.openxmlformats.org/officeDocument/2006/relationships/notesSlide"/><Relationship Id="rId26" Target="notesSlides/notesSlide4.xml" Type="http://schemas.openxmlformats.org/officeDocument/2006/relationships/notesSlide"/><Relationship Id="rId27" Target="notesSlides/notesSlide5.xml" Type="http://schemas.openxmlformats.org/officeDocument/2006/relationships/notesSlide"/><Relationship Id="rId28" Target="notesSlides/notesSlide6.xml" Type="http://schemas.openxmlformats.org/officeDocument/2006/relationships/notesSlide"/><Relationship Id="rId29" Target="notesSlides/notesSlide7.xml" Type="http://schemas.openxmlformats.org/officeDocument/2006/relationships/notesSlide"/><Relationship Id="rId3" Target="viewProps.xml" Type="http://schemas.openxmlformats.org/officeDocument/2006/relationships/viewProps"/><Relationship Id="rId30" Target="notesSlides/notesSlide8.xml" Type="http://schemas.openxmlformats.org/officeDocument/2006/relationships/notesSlide"/><Relationship Id="rId31" Target="fonts/font31.fntdata" Type="http://schemas.openxmlformats.org/officeDocument/2006/relationships/font"/><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notesMasters/_rels/notesMaster1.xml.rels><?xml version="1.0" encoding="UTF-8" standalone="yes"?><Relationships xmlns="http://schemas.openxmlformats.org/package/2006/relationships"><Relationship Id="rId1" Target="../theme/theme2.xml" Type="http://schemas.openxmlformats.org/officeDocument/2006/relationships/theme"/></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1.7.2013</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cs-CZ"/>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extLst>
      <p:ext uri="{BB962C8B-B14F-4D97-AF65-F5344CB8AC3E}">
        <p14:creationId xmlns:p14="http://schemas.microsoft.com/office/powerpoint/2010/main" val="179888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2.xml" Type="http://schemas.openxmlformats.org/officeDocument/2006/relationships/slide"/></Relationships>
</file>

<file path=ppt/notesSlides/_rels/notesSlide2.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3.xml" Type="http://schemas.openxmlformats.org/officeDocument/2006/relationships/slide"/></Relationships>
</file>

<file path=ppt/notesSlides/_rels/notesSlide3.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4.xml" Type="http://schemas.openxmlformats.org/officeDocument/2006/relationships/slide"/></Relationships>
</file>

<file path=ppt/notesSlides/_rels/notesSlide4.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5.xml" Type="http://schemas.openxmlformats.org/officeDocument/2006/relationships/slide"/></Relationships>
</file>

<file path=ppt/notesSlides/_rels/notesSlide5.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6.xml" Type="http://schemas.openxmlformats.org/officeDocument/2006/relationships/slide"/></Relationships>
</file>

<file path=ppt/notesSlides/_rels/notesSlide6.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7.xml" Type="http://schemas.openxmlformats.org/officeDocument/2006/relationships/slide"/></Relationships>
</file>

<file path=ppt/notesSlides/_rels/notesSlide7.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8.xml" Type="http://schemas.openxmlformats.org/officeDocument/2006/relationships/slide"/></Relationships>
</file>

<file path=ppt/notesSlides/_rels/notesSlide8.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9.xml" Type="http://schemas.openxmlformats.org/officeDocument/2006/relationships/slide"/></Relationships>
</file>

<file path=ppt/notesSlides/notesSlide1.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"Welcome! Today, we’re diving into the heart of a hidden giant. To understand the Indonesian language, you first have to grasp the sheer physical scale of the place.</a:t>
            </a:r>
          </a:p>
          <a:p>
            <a:r>
              <a:rPr lang="en-US"/>
              <a:t/>
            </a:r>
          </a:p>
          <a:p>
            <a:r>
              <a:rPr lang="en-US"/>
              <a:t>Indonesia isn't just a country; it’s a massive sprawling archipelago of 17,000 islands. Those islands became home to over 1,300 ethnic groups speaking 718 distinct languages.</a:t>
            </a:r>
          </a:p>
          <a:p>
            <a:r>
              <a:rPr lang="en-US"/>
              <a:t/>
            </a:r>
          </a:p>
          <a:p>
            <a:r>
              <a:rPr lang="en-US"/>
              <a:t>I’m not talking about different accents or dialects. A person from North Sumatra and a person from Papua are as linguistically different as a German and a Greek.</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2.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
            </a:r>
          </a:p>
          <a:p>
            <a:r>
              <a:rPr lang="en-US"/>
              <a:t>To show you exactly what that looks like in practice, look at this screen. These are just six ways to say 'Hello' or 'How are you' across the archipelago. Take a second to look at them:</a:t>
            </a:r>
          </a:p>
          <a:p>
            <a:r>
              <a:rPr lang="en-US"/>
              <a:t/>
            </a:r>
          </a:p>
          <a:p>
            <a:r>
              <a:rPr lang="en-US"/>
              <a:t>In the heart of Java, they say Piye kabare?</a:t>
            </a:r>
          </a:p>
          <a:p>
            <a:r>
              <a:rPr lang="en-US"/>
              <a:t/>
            </a:r>
          </a:p>
          <a:p>
            <a:r>
              <a:rPr lang="en-US"/>
              <a:t>Travel a few hours to West Java, and it's Sampurasun Sadayana!</a:t>
            </a:r>
          </a:p>
          <a:p>
            <a:r>
              <a:rPr lang="en-US"/>
              <a:t/>
            </a:r>
          </a:p>
          <a:p>
            <a:r>
              <a:rPr lang="en-US"/>
              <a:t>Go to Sumatra, and you have the Batak people shouting Horas! while the Minang people say Ba a kaba?</a:t>
            </a:r>
          </a:p>
          <a:p>
            <a:r>
              <a:rPr lang="en-US"/>
              <a:t/>
            </a:r>
          </a:p>
          <a:p>
            <a:r>
              <a:rPr lang="en-US"/>
              <a:t>Then you have the poetic Om Suastiastu in Bali and the completely unique Nara gerotelo? in Papua.</a:t>
            </a:r>
          </a:p>
          <a:p>
            <a:r>
              <a:rPr lang="en-US"/>
              <a:t/>
            </a:r>
          </a:p>
          <a:p>
            <a:r>
              <a:rPr lang="en-US"/>
              <a:t>For centuries, these cultures were 'linguistically stranded'—living side-by-side but unable to understand a single word their neighbors said.</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3.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"In 1928, Indonesia was still a Dutch colony. A group of young student activists from across the islands gathered for the 'Second Youth Congress.' This event is known as the Sumpah Pemuda, or the Youth Pledge.</a:t>
            </a:r>
          </a:p>
          <a:p>
            <a:r>
              <a:rPr lang="en-US"/>
              <a:t/>
            </a:r>
          </a:p>
          <a:p>
            <a:r>
              <a:rPr lang="en-US"/>
              <a:t>They realized that to kick out the colonizers, they needed a unified identity. They famously pledged: One Motherland, One Nation, and One Language. But which language? They chose Malay. Why? Because Malay was already the 'lingua franca' of the markets. It was a neutral language. It didn't belong to any one powerful ethnic group, making it the perfect 'political' choice. They renamed it Bahasa Indonesia to give it a fresh, national soul."</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4.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"Now, you might wonder: 'Why not just pick the most popular language?' At the time—and still today—the Javanese people were the largest ethnic group, making up nearly 40% of the population. Their language is beautiful, but it had a 'problem' for a new democracy: Social Tiers.</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5.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In Javanese, you use entirely different words depending on whether you are speaking to a superior, an equal, or a subordinate. It is a language built on hierarchy. The founders of Indonesia realized that if they chose Javanese, everyone else would feel like second-class citizens. By choosing the 'flatter,' simpler Malay-based Indonesian, they ensured that a taxi driver and a President could speak the exact same words to each other. It was a choice of equality over tradition."</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6.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"Now, take a look at this signpost. It’s a perfect visual metaphor for the linguistic choice Indonesia made.</a:t>
            </a:r>
          </a:p>
          <a:p>
            <a:r>
              <a:rPr lang="en-US"/>
              <a:t/>
            </a:r>
          </a:p>
          <a:p>
            <a:r>
              <a:rPr lang="en-US"/>
              <a:t>The High Walls (Top &amp; Middle): The top two signs are beautiful, but for most of us, they are a mystery. The middle one is especially important because, for centuries, the Indonesian language was actually written in Jawi—an adapted Arabic script. It was the language of scholars and royalty, but it wasn't easy for everyone to master.</a:t>
            </a:r>
          </a:p>
          <a:p>
            <a:r>
              <a:rPr lang="en-US"/>
              <a:t/>
            </a:r>
          </a:p>
          <a:p>
            <a:r>
              <a:rPr lang="en-US"/>
              <a:t>The Open Door (Bottom): But look at the bottom sign. 'SELAMAT DATANG.' You can read it instantly. You know the letters, you know the sounds. It simply means 'Welcome.' The Strategic Choice:</a:t>
            </a:r>
          </a:p>
          <a:p>
            <a:r>
              <a:rPr lang="en-US"/>
              <a:t>In the early 20th century, Indonesian leaders realized that to build a modern, literate nation, they needed a tool that was inclusive. They didn't just 'stumble' into the Latin alphabet; they chose it to tear down the walls.</a:t>
            </a:r>
          </a:p>
          <a:p>
            <a:r>
              <a:rPr lang="en-US"/>
              <a:t/>
            </a:r>
          </a:p>
          <a:p>
            <a:r>
              <a:rPr lang="en-US"/>
              <a:t>By standardizing the language into the 26 letters you already know, they achieved two things:</a:t>
            </a:r>
          </a:p>
          <a:p>
            <a:r>
              <a:rPr lang="en-US"/>
              <a:t/>
            </a:r>
          </a:p>
          <a:p>
            <a:r>
              <a:rPr lang="en-US"/>
              <a:t>Mass Literacy: They could teach a nation to read and write in years, not decades.</a:t>
            </a:r>
          </a:p>
          <a:p>
            <a:r>
              <a:rPr lang="en-US"/>
              <a:t/>
            </a:r>
          </a:p>
          <a:p>
            <a:r>
              <a:rPr lang="en-US"/>
              <a:t>A Global Handshake: They made the country accessible to the world.</a:t>
            </a:r>
          </a:p>
          <a:p>
            <a:r>
              <a:rPr lang="en-US"/>
              <a:t/>
            </a:r>
          </a:p>
          <a:p>
            <a:r>
              <a:rPr lang="en-US"/>
              <a:t>For you as a foreigner, this is your biggest advantage. In many neighboring countries, you might spend months just learning the alphabet. In Indonesia, you can land in Jakarta, read the 'Welcome' sign, and start your journey on day one. They took a complex history and turned it into an open invitation."</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7.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
            </a:r>
          </a:p>
          <a:p>
            <a:r>
              <a:rPr lang="en-US"/>
              <a:t>To show you exactly what that looks like in practice, look at this screen. These are just six ways to say 'Hello' or 'How are you' across the archipelago. Take a second to look at them:</a:t>
            </a:r>
          </a:p>
          <a:p>
            <a:r>
              <a:rPr lang="en-US"/>
              <a:t/>
            </a:r>
          </a:p>
          <a:p>
            <a:r>
              <a:rPr lang="en-US"/>
              <a:t>In the heart of Java, they say Piye kabare?</a:t>
            </a:r>
          </a:p>
          <a:p>
            <a:r>
              <a:rPr lang="en-US"/>
              <a:t/>
            </a:r>
          </a:p>
          <a:p>
            <a:r>
              <a:rPr lang="en-US"/>
              <a:t>Travel a few hours to West Java, and it's Sampurasun Sadayana!</a:t>
            </a:r>
          </a:p>
          <a:p>
            <a:r>
              <a:rPr lang="en-US"/>
              <a:t/>
            </a:r>
          </a:p>
          <a:p>
            <a:r>
              <a:rPr lang="en-US"/>
              <a:t>Go to Sumatra, and you have the Batak people shouting Horas! while the Minang people say Ba a kaba?</a:t>
            </a:r>
          </a:p>
          <a:p>
            <a:r>
              <a:rPr lang="en-US"/>
              <a:t/>
            </a:r>
          </a:p>
          <a:p>
            <a:r>
              <a:rPr lang="en-US"/>
              <a:t>Then you have the poetic Om Suastiastu in Bali and the completely unique Nara gerotelo? in Papua.</a:t>
            </a:r>
          </a:p>
          <a:p>
            <a:r>
              <a:rPr lang="en-US"/>
              <a:t/>
            </a:r>
          </a:p>
          <a:p>
            <a:r>
              <a:rPr lang="en-US"/>
              <a:t>For centuries, these cultures were 'linguistically stranded'—living side-by-side but unable to understand a single word their neighbors said.</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8.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"Now, you might wonder: 'Why not just pick the most popular language?' At the time—and still today—the Javanese people were the largest ethnic group, making up nearly 40% of the population. Their language is beautiful, but it had a 'problem' for a new democracy: Social Tiers.</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9.png" Type="http://schemas.openxmlformats.org/officeDocument/2006/relationships/image"/><Relationship Id="rId2" Target="../media/image1.png" Type="http://schemas.openxmlformats.org/officeDocument/2006/relationships/image"/><Relationship Id="rId3" Target="../media/image2.svg" Type="http://schemas.openxmlformats.org/officeDocument/2006/relationships/image"/><Relationship Id="rId4" Target="../media/image3.png" Type="http://schemas.openxmlformats.org/officeDocument/2006/relationships/image"/><Relationship Id="rId5" Target="../media/image4.svg" Type="http://schemas.openxmlformats.org/officeDocument/2006/relationships/image"/><Relationship Id="rId6" Target="../media/image5.png" Type="http://schemas.openxmlformats.org/officeDocument/2006/relationships/image"/><Relationship Id="rId7" Target="../media/image6.svg" Type="http://schemas.openxmlformats.org/officeDocument/2006/relationships/image"/><Relationship Id="rId8" Target="../media/image7.png" Type="http://schemas.openxmlformats.org/officeDocument/2006/relationships/image"/><Relationship Id="rId9" Target="../media/image8.sv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4.png" Type="http://schemas.openxmlformats.org/officeDocument/2006/relationships/image"/><Relationship Id="rId3" Target="../media/image35.svg" Type="http://schemas.openxmlformats.org/officeDocument/2006/relationships/image"/><Relationship Id="rId4" Target="../media/image36.png" Type="http://schemas.openxmlformats.org/officeDocument/2006/relationships/image"/><Relationship Id="rId5" Target="../media/image37.png" Type="http://schemas.openxmlformats.org/officeDocument/2006/relationships/image"/><Relationship Id="rId6" Target="../media/image38.png" Type="http://schemas.openxmlformats.org/officeDocument/2006/relationships/image"/><Relationship Id="rId7" Target="../media/image39.png" Type="http://schemas.openxmlformats.org/officeDocument/2006/relationships/image"/><Relationship Id="rId8" Target="../media/image40.svg" Type="http://schemas.openxmlformats.org/officeDocument/2006/relationships/image"/></Relationships>
</file>

<file path=ppt/slides/_rels/slide1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1.png" Type="http://schemas.openxmlformats.org/officeDocument/2006/relationships/image"/><Relationship Id="rId3" Target="../media/image42.svg" Type="http://schemas.openxmlformats.org/officeDocument/2006/relationships/image"/><Relationship Id="rId4" Target="../media/image43.png" Type="http://schemas.openxmlformats.org/officeDocument/2006/relationships/image"/><Relationship Id="rId5" Target="../media/image44.png" Type="http://schemas.openxmlformats.org/officeDocument/2006/relationships/image"/><Relationship Id="rId6" Target="../media/image45.png" Type="http://schemas.openxmlformats.org/officeDocument/2006/relationships/image"/><Relationship Id="rId7" Target="../media/image46.svg" Type="http://schemas.openxmlformats.org/officeDocument/2006/relationships/image"/></Relationships>
</file>

<file path=ppt/slides/_rels/slide12.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9.png" Type="http://schemas.openxmlformats.org/officeDocument/2006/relationships/image"/><Relationship Id="rId2" Target="../media/image1.png" Type="http://schemas.openxmlformats.org/officeDocument/2006/relationships/image"/><Relationship Id="rId3" Target="../media/image2.svg" Type="http://schemas.openxmlformats.org/officeDocument/2006/relationships/image"/><Relationship Id="rId4" Target="../media/image3.png" Type="http://schemas.openxmlformats.org/officeDocument/2006/relationships/image"/><Relationship Id="rId5" Target="../media/image4.svg" Type="http://schemas.openxmlformats.org/officeDocument/2006/relationships/image"/><Relationship Id="rId6" Target="../media/image5.png" Type="http://schemas.openxmlformats.org/officeDocument/2006/relationships/image"/><Relationship Id="rId7" Target="../media/image6.svg" Type="http://schemas.openxmlformats.org/officeDocument/2006/relationships/image"/><Relationship Id="rId8" Target="../media/image7.png" Type="http://schemas.openxmlformats.org/officeDocument/2006/relationships/image"/><Relationship Id="rId9" Target="../media/image8.sv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xml" Type="http://schemas.openxmlformats.org/officeDocument/2006/relationships/notesSlide"/><Relationship Id="rId3" Target="../media/image10.pn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2.xml" Type="http://schemas.openxmlformats.org/officeDocument/2006/relationships/notesSlide"/><Relationship Id="rId3" Target="../media/image11.png" Type="http://schemas.openxmlformats.org/officeDocument/2006/relationships/image"/><Relationship Id="rId4" Target="../media/image12.png" Type="http://schemas.openxmlformats.org/officeDocument/2006/relationships/image"/><Relationship Id="rId5" Target="../media/image13.sv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3.xml" Type="http://schemas.openxmlformats.org/officeDocument/2006/relationships/notesSlide"/><Relationship Id="rId3" Target="../media/image14.png" Type="http://schemas.openxmlformats.org/officeDocument/2006/relationships/image"/><Relationship Id="rId4" Target="../media/image15.png" Type="http://schemas.openxmlformats.org/officeDocument/2006/relationships/image"/><Relationship Id="rId5" Target="../media/image16.pn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4.xml" Type="http://schemas.openxmlformats.org/officeDocument/2006/relationships/notesSlide"/><Relationship Id="rId3" Target="../media/image17.pn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5.xml" Type="http://schemas.openxmlformats.org/officeDocument/2006/relationships/notesSlide"/><Relationship Id="rId3" Target="../media/image18.png" Type="http://schemas.openxmlformats.org/officeDocument/2006/relationships/image"/><Relationship Id="rId4" Target="../media/image19.svg" Type="http://schemas.openxmlformats.org/officeDocument/2006/relationships/image"/><Relationship Id="rId5" Target="../media/image20.png" Type="http://schemas.openxmlformats.org/officeDocument/2006/relationships/image"/><Relationship Id="rId6" Target="../media/image21.svg" Type="http://schemas.openxmlformats.org/officeDocument/2006/relationships/image"/><Relationship Id="rId7" Target="../media/image22.jpeg" Type="http://schemas.openxmlformats.org/officeDocument/2006/relationships/image"/></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6.xml" Type="http://schemas.openxmlformats.org/officeDocument/2006/relationships/notesSlide"/><Relationship Id="rId3" Target="../media/image23.png" Type="http://schemas.openxmlformats.org/officeDocument/2006/relationships/image"/></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7.xml" Type="http://schemas.openxmlformats.org/officeDocument/2006/relationships/notesSlide"/><Relationship Id="rId3" Target="../media/image24.png" Type="http://schemas.openxmlformats.org/officeDocument/2006/relationships/image"/><Relationship Id="rId4" Target="../media/image25.svg" Type="http://schemas.openxmlformats.org/officeDocument/2006/relationships/image"/><Relationship Id="rId5" Target="../media/image26.png" Type="http://schemas.openxmlformats.org/officeDocument/2006/relationships/image"/><Relationship Id="rId6" Target="../media/image27.svg" Type="http://schemas.openxmlformats.org/officeDocument/2006/relationships/image"/></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8.xml" Type="http://schemas.openxmlformats.org/officeDocument/2006/relationships/notesSlide"/><Relationship Id="rId3" Target="../media/image28.png" Type="http://schemas.openxmlformats.org/officeDocument/2006/relationships/image"/><Relationship Id="rId4" Target="../media/image29.png" Type="http://schemas.openxmlformats.org/officeDocument/2006/relationships/image"/><Relationship Id="rId5" Target="../media/image30.png" Type="http://schemas.openxmlformats.org/officeDocument/2006/relationships/image"/><Relationship Id="rId6" Target="../media/image31.png" Type="http://schemas.openxmlformats.org/officeDocument/2006/relationships/image"/><Relationship Id="rId7" Target="../media/image32.png" Type="http://schemas.openxmlformats.org/officeDocument/2006/relationships/image"/><Relationship Id="rId8" Target="../media/image33.svg" Type="http://schemas.openxmlformats.org/officeDocument/2006/relationships/image"/></Relationships>
</file>

<file path=ppt/slides/slide1.xml><?xml version="1.0" encoding="utf-8"?>
<p:sld xmlns:p="http://schemas.openxmlformats.org/presentationml/2006/main" xmlns:a="http://schemas.openxmlformats.org/drawingml/2006/main" xmlns:r="http://schemas.openxmlformats.org/officeDocument/2006/relationships">
  <p:cSld>
    <p:bg>
      <p:bgPr>
        <a:solidFill>
          <a:srgbClr val="F8DB94"/>
        </a:solidFill>
      </p:bgPr>
    </p:bg>
    <p:spTree>
      <p:nvGrpSpPr>
        <p:cNvPr id="1" name=""/>
        <p:cNvGrpSpPr/>
        <p:nvPr/>
      </p:nvGrpSpPr>
      <p:grpSpPr>
        <a:xfrm>
          <a:off x="0" y="0"/>
          <a:ext cx="0" cy="0"/>
          <a:chOff x="0" y="0"/>
          <a:chExt cx="0" cy="0"/>
        </a:xfrm>
      </p:grpSpPr>
      <p:sp>
        <p:nvSpPr>
          <p:cNvPr name="Freeform 2" id="2"/>
          <p:cNvSpPr/>
          <p:nvPr/>
        </p:nvSpPr>
        <p:spPr>
          <a:xfrm flipH="true" flipV="false" rot="0">
            <a:off x="1028700" y="813761"/>
            <a:ext cx="12273116" cy="8836643"/>
          </a:xfrm>
          <a:custGeom>
            <a:avLst/>
            <a:gdLst/>
            <a:ahLst/>
            <a:cxnLst/>
            <a:rect r="r" b="b" t="t" l="l"/>
            <a:pathLst>
              <a:path h="8836643" w="12273116">
                <a:moveTo>
                  <a:pt x="12273116" y="0"/>
                </a:moveTo>
                <a:lnTo>
                  <a:pt x="0" y="0"/>
                </a:lnTo>
                <a:lnTo>
                  <a:pt x="0" y="8836643"/>
                </a:lnTo>
                <a:lnTo>
                  <a:pt x="12273116" y="8836643"/>
                </a:lnTo>
                <a:lnTo>
                  <a:pt x="12273116" y="0"/>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nvGrpSpPr>
          <p:cNvPr name="Group 3" id="3"/>
          <p:cNvGrpSpPr/>
          <p:nvPr/>
        </p:nvGrpSpPr>
        <p:grpSpPr>
          <a:xfrm rot="0">
            <a:off x="5166252" y="5837157"/>
            <a:ext cx="4180575" cy="234659"/>
            <a:chOff x="0" y="0"/>
            <a:chExt cx="6041073" cy="339090"/>
          </a:xfrm>
        </p:grpSpPr>
        <p:sp>
          <p:nvSpPr>
            <p:cNvPr name="Freeform 4" id="4"/>
            <p:cNvSpPr/>
            <p:nvPr/>
          </p:nvSpPr>
          <p:spPr>
            <a:xfrm flipH="false" flipV="false" rot="0">
              <a:off x="108895" y="45680"/>
              <a:ext cx="5830624" cy="244675"/>
            </a:xfrm>
            <a:custGeom>
              <a:avLst/>
              <a:gdLst/>
              <a:ahLst/>
              <a:cxnLst/>
              <a:rect r="r" b="b" t="t" l="l"/>
              <a:pathLst>
                <a:path h="244675" w="5830624">
                  <a:moveTo>
                    <a:pt x="123244" y="104180"/>
                  </a:moveTo>
                  <a:cubicBezTo>
                    <a:pt x="1477843" y="34330"/>
                    <a:pt x="2720468" y="14010"/>
                    <a:pt x="3537051" y="6390"/>
                  </a:cubicBezTo>
                  <a:cubicBezTo>
                    <a:pt x="4225275" y="-1230"/>
                    <a:pt x="5088285" y="-2500"/>
                    <a:pt x="5443321" y="5120"/>
                  </a:cubicBezTo>
                  <a:cubicBezTo>
                    <a:pt x="5579874" y="7660"/>
                    <a:pt x="5664536" y="3850"/>
                    <a:pt x="5730081" y="17820"/>
                  </a:cubicBezTo>
                  <a:cubicBezTo>
                    <a:pt x="5771046" y="25440"/>
                    <a:pt x="5798357" y="38140"/>
                    <a:pt x="5812012" y="54650"/>
                  </a:cubicBezTo>
                  <a:cubicBezTo>
                    <a:pt x="5831130" y="74970"/>
                    <a:pt x="5831130" y="113070"/>
                    <a:pt x="5812012" y="133390"/>
                  </a:cubicBezTo>
                  <a:cubicBezTo>
                    <a:pt x="5798357" y="149900"/>
                    <a:pt x="5762854" y="162600"/>
                    <a:pt x="5730081" y="170220"/>
                  </a:cubicBezTo>
                  <a:cubicBezTo>
                    <a:pt x="5694577" y="177840"/>
                    <a:pt x="5650881" y="181650"/>
                    <a:pt x="5612646" y="176570"/>
                  </a:cubicBezTo>
                  <a:cubicBezTo>
                    <a:pt x="5568950" y="170220"/>
                    <a:pt x="5503404" y="146090"/>
                    <a:pt x="5484287" y="124500"/>
                  </a:cubicBezTo>
                  <a:cubicBezTo>
                    <a:pt x="5465170" y="102910"/>
                    <a:pt x="5476094" y="66080"/>
                    <a:pt x="5503404" y="47030"/>
                  </a:cubicBezTo>
                  <a:cubicBezTo>
                    <a:pt x="5530715" y="26710"/>
                    <a:pt x="5604453" y="10200"/>
                    <a:pt x="5653612" y="10200"/>
                  </a:cubicBezTo>
                  <a:cubicBezTo>
                    <a:pt x="5702770" y="10200"/>
                    <a:pt x="5773778" y="27980"/>
                    <a:pt x="5803819" y="47030"/>
                  </a:cubicBezTo>
                  <a:cubicBezTo>
                    <a:pt x="5831130" y="66080"/>
                    <a:pt x="5839323" y="104180"/>
                    <a:pt x="5820205" y="125770"/>
                  </a:cubicBezTo>
                  <a:cubicBezTo>
                    <a:pt x="5803819" y="146090"/>
                    <a:pt x="5771046" y="162600"/>
                    <a:pt x="5691847" y="176570"/>
                  </a:cubicBezTo>
                  <a:cubicBezTo>
                    <a:pt x="5394162" y="226100"/>
                    <a:pt x="4012253" y="152440"/>
                    <a:pt x="3266678" y="154980"/>
                  </a:cubicBezTo>
                  <a:cubicBezTo>
                    <a:pt x="2624882" y="157520"/>
                    <a:pt x="2032245" y="165140"/>
                    <a:pt x="1480574" y="181650"/>
                  </a:cubicBezTo>
                  <a:cubicBezTo>
                    <a:pt x="999910" y="195620"/>
                    <a:pt x="325341" y="256580"/>
                    <a:pt x="136899" y="242610"/>
                  </a:cubicBezTo>
                  <a:cubicBezTo>
                    <a:pt x="85009" y="237530"/>
                    <a:pt x="65892" y="232450"/>
                    <a:pt x="41312" y="221020"/>
                  </a:cubicBezTo>
                  <a:cubicBezTo>
                    <a:pt x="19464" y="210860"/>
                    <a:pt x="347" y="191810"/>
                    <a:pt x="347" y="176570"/>
                  </a:cubicBezTo>
                  <a:cubicBezTo>
                    <a:pt x="-2384" y="161330"/>
                    <a:pt x="11271" y="141010"/>
                    <a:pt x="33119" y="129580"/>
                  </a:cubicBezTo>
                  <a:cubicBezTo>
                    <a:pt x="52237" y="118150"/>
                    <a:pt x="123244" y="104180"/>
                    <a:pt x="123244" y="104180"/>
                  </a:cubicBezTo>
                </a:path>
              </a:pathLst>
            </a:custGeom>
            <a:solidFill>
              <a:srgbClr val="A2C3CD"/>
            </a:solidFill>
            <a:ln cap="sq">
              <a:noFill/>
              <a:prstDash val="solid"/>
              <a:miter/>
            </a:ln>
          </p:spPr>
        </p:sp>
      </p:grpSp>
      <p:sp>
        <p:nvSpPr>
          <p:cNvPr name="Freeform 5" id="5"/>
          <p:cNvSpPr/>
          <p:nvPr/>
        </p:nvSpPr>
        <p:spPr>
          <a:xfrm flipH="false" flipV="false" rot="0">
            <a:off x="7760719" y="1028700"/>
            <a:ext cx="1230503" cy="1510663"/>
          </a:xfrm>
          <a:custGeom>
            <a:avLst/>
            <a:gdLst/>
            <a:ahLst/>
            <a:cxnLst/>
            <a:rect r="r" b="b" t="t" l="l"/>
            <a:pathLst>
              <a:path h="1510663" w="1230503">
                <a:moveTo>
                  <a:pt x="0" y="0"/>
                </a:moveTo>
                <a:lnTo>
                  <a:pt x="1230503" y="0"/>
                </a:lnTo>
                <a:lnTo>
                  <a:pt x="1230503" y="1510663"/>
                </a:lnTo>
                <a:lnTo>
                  <a:pt x="0" y="1510663"/>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6" id="6"/>
          <p:cNvSpPr/>
          <p:nvPr/>
        </p:nvSpPr>
        <p:spPr>
          <a:xfrm flipH="false" flipV="false" rot="3620095">
            <a:off x="10258531" y="786614"/>
            <a:ext cx="858465" cy="1584415"/>
          </a:xfrm>
          <a:custGeom>
            <a:avLst/>
            <a:gdLst/>
            <a:ahLst/>
            <a:cxnLst/>
            <a:rect r="r" b="b" t="t" l="l"/>
            <a:pathLst>
              <a:path h="1584415" w="858465">
                <a:moveTo>
                  <a:pt x="0" y="0"/>
                </a:moveTo>
                <a:lnTo>
                  <a:pt x="858465" y="0"/>
                </a:lnTo>
                <a:lnTo>
                  <a:pt x="858465" y="1584415"/>
                </a:lnTo>
                <a:lnTo>
                  <a:pt x="0" y="1584415"/>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7" id="7"/>
          <p:cNvSpPr/>
          <p:nvPr/>
        </p:nvSpPr>
        <p:spPr>
          <a:xfrm flipH="false" flipV="false" rot="-800762">
            <a:off x="1266653" y="7189673"/>
            <a:ext cx="1986176" cy="404458"/>
          </a:xfrm>
          <a:custGeom>
            <a:avLst/>
            <a:gdLst/>
            <a:ahLst/>
            <a:cxnLst/>
            <a:rect r="r" b="b" t="t" l="l"/>
            <a:pathLst>
              <a:path h="404458" w="1986176">
                <a:moveTo>
                  <a:pt x="0" y="0"/>
                </a:moveTo>
                <a:lnTo>
                  <a:pt x="1986175" y="0"/>
                </a:lnTo>
                <a:lnTo>
                  <a:pt x="1986175" y="404458"/>
                </a:lnTo>
                <a:lnTo>
                  <a:pt x="0" y="404458"/>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8" id="8"/>
          <p:cNvSpPr/>
          <p:nvPr/>
        </p:nvSpPr>
        <p:spPr>
          <a:xfrm flipH="false" flipV="false" rot="0">
            <a:off x="13339916" y="1028700"/>
            <a:ext cx="4608576" cy="8229600"/>
          </a:xfrm>
          <a:custGeom>
            <a:avLst/>
            <a:gdLst/>
            <a:ahLst/>
            <a:cxnLst/>
            <a:rect r="r" b="b" t="t" l="l"/>
            <a:pathLst>
              <a:path h="8229600" w="4608576">
                <a:moveTo>
                  <a:pt x="0" y="0"/>
                </a:moveTo>
                <a:lnTo>
                  <a:pt x="4608576" y="0"/>
                </a:lnTo>
                <a:lnTo>
                  <a:pt x="4608576" y="8229600"/>
                </a:lnTo>
                <a:lnTo>
                  <a:pt x="0" y="8229600"/>
                </a:lnTo>
                <a:lnTo>
                  <a:pt x="0" y="0"/>
                </a:lnTo>
                <a:close/>
              </a:path>
            </a:pathLst>
          </a:custGeom>
          <a:blipFill>
            <a:blip r:embed="rId10"/>
            <a:stretch>
              <a:fillRect l="0" t="0" r="0" b="0"/>
            </a:stretch>
          </a:blipFill>
        </p:spPr>
      </p:sp>
      <p:sp>
        <p:nvSpPr>
          <p:cNvPr name="TextBox 9" id="9"/>
          <p:cNvSpPr txBox="true"/>
          <p:nvPr/>
        </p:nvSpPr>
        <p:spPr>
          <a:xfrm rot="0">
            <a:off x="2013407" y="2930854"/>
            <a:ext cx="10829362" cy="3089276"/>
          </a:xfrm>
          <a:prstGeom prst="rect">
            <a:avLst/>
          </a:prstGeom>
        </p:spPr>
        <p:txBody>
          <a:bodyPr anchor="t" rtlCol="false" tIns="0" lIns="0" bIns="0" rIns="0">
            <a:spAutoFit/>
          </a:bodyPr>
          <a:lstStyle/>
          <a:p>
            <a:pPr algn="ctr">
              <a:lnSpc>
                <a:spcPts val="8000"/>
              </a:lnSpc>
            </a:pPr>
            <a:r>
              <a:rPr lang="en-US" sz="8000" spc="-160">
                <a:solidFill>
                  <a:srgbClr val="000000"/>
                </a:solidFill>
                <a:latin typeface="League Spartan"/>
                <a:ea typeface="League Spartan"/>
                <a:cs typeface="League Spartan"/>
                <a:sym typeface="League Spartan"/>
              </a:rPr>
              <a:t>Bahasa Indonesia: 17,000 Islands, One Voice</a:t>
            </a:r>
          </a:p>
        </p:txBody>
      </p:sp>
      <p:sp>
        <p:nvSpPr>
          <p:cNvPr name="TextBox 10" id="10"/>
          <p:cNvSpPr txBox="true"/>
          <p:nvPr/>
        </p:nvSpPr>
        <p:spPr>
          <a:xfrm rot="0">
            <a:off x="3272689" y="6525882"/>
            <a:ext cx="7652468" cy="1149111"/>
          </a:xfrm>
          <a:prstGeom prst="rect">
            <a:avLst/>
          </a:prstGeom>
        </p:spPr>
        <p:txBody>
          <a:bodyPr anchor="t" rtlCol="false" tIns="0" lIns="0" bIns="0" rIns="0">
            <a:spAutoFit/>
          </a:bodyPr>
          <a:lstStyle/>
          <a:p>
            <a:pPr algn="ctr">
              <a:lnSpc>
                <a:spcPts val="4249"/>
              </a:lnSpc>
            </a:pPr>
            <a:r>
              <a:rPr lang="en-US" b="true" sz="3268" spc="65">
                <a:solidFill>
                  <a:srgbClr val="000000"/>
                </a:solidFill>
                <a:latin typeface="Helvetica World Bold"/>
                <a:ea typeface="Helvetica World Bold"/>
                <a:cs typeface="Helvetica World Bold"/>
                <a:sym typeface="Helvetica World Bold"/>
              </a:rPr>
              <a:t>Discovering the World’s Most Logical Language</a:t>
            </a:r>
          </a:p>
        </p:txBody>
      </p:sp>
    </p:spTree>
  </p:cSld>
  <p:clrMapOvr>
    <a:masterClrMapping/>
  </p:clrMapOvr>
</p:sld>
</file>

<file path=ppt/slides/slide10.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4317479" y="2671026"/>
            <a:ext cx="3007270" cy="2690185"/>
            <a:chOff x="0" y="0"/>
            <a:chExt cx="4009693" cy="3586914"/>
          </a:xfrm>
        </p:grpSpPr>
        <p:sp>
          <p:nvSpPr>
            <p:cNvPr name="Freeform 3" id="3"/>
            <p:cNvSpPr/>
            <p:nvPr/>
          </p:nvSpPr>
          <p:spPr>
            <a:xfrm flipH="false" flipV="false" rot="0">
              <a:off x="1711019" y="0"/>
              <a:ext cx="2298675" cy="2294495"/>
            </a:xfrm>
            <a:custGeom>
              <a:avLst/>
              <a:gdLst/>
              <a:ahLst/>
              <a:cxnLst/>
              <a:rect r="r" b="b" t="t" l="l"/>
              <a:pathLst>
                <a:path h="2294495" w="2298675">
                  <a:moveTo>
                    <a:pt x="0" y="0"/>
                  </a:moveTo>
                  <a:lnTo>
                    <a:pt x="2298674" y="0"/>
                  </a:lnTo>
                  <a:lnTo>
                    <a:pt x="2298674" y="2294495"/>
                  </a:lnTo>
                  <a:lnTo>
                    <a:pt x="0" y="2294495"/>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4" id="4"/>
            <p:cNvSpPr/>
            <p:nvPr/>
          </p:nvSpPr>
          <p:spPr>
            <a:xfrm flipH="false" flipV="false" rot="0">
              <a:off x="0" y="11778"/>
              <a:ext cx="2298675" cy="2294495"/>
            </a:xfrm>
            <a:custGeom>
              <a:avLst/>
              <a:gdLst/>
              <a:ahLst/>
              <a:cxnLst/>
              <a:rect r="r" b="b" t="t" l="l"/>
              <a:pathLst>
                <a:path h="2294495" w="2298675">
                  <a:moveTo>
                    <a:pt x="0" y="0"/>
                  </a:moveTo>
                  <a:lnTo>
                    <a:pt x="2298675" y="0"/>
                  </a:lnTo>
                  <a:lnTo>
                    <a:pt x="2298675" y="2294495"/>
                  </a:lnTo>
                  <a:lnTo>
                    <a:pt x="0" y="2294495"/>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5" id="5"/>
            <p:cNvSpPr/>
            <p:nvPr/>
          </p:nvSpPr>
          <p:spPr>
            <a:xfrm flipH="false" flipV="false" rot="0">
              <a:off x="1711019" y="1280516"/>
              <a:ext cx="2298675" cy="2294495"/>
            </a:xfrm>
            <a:custGeom>
              <a:avLst/>
              <a:gdLst/>
              <a:ahLst/>
              <a:cxnLst/>
              <a:rect r="r" b="b" t="t" l="l"/>
              <a:pathLst>
                <a:path h="2294495" w="2298675">
                  <a:moveTo>
                    <a:pt x="0" y="0"/>
                  </a:moveTo>
                  <a:lnTo>
                    <a:pt x="2298674" y="0"/>
                  </a:lnTo>
                  <a:lnTo>
                    <a:pt x="2298674" y="2294495"/>
                  </a:lnTo>
                  <a:lnTo>
                    <a:pt x="0" y="2294495"/>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6" id="6"/>
            <p:cNvSpPr/>
            <p:nvPr/>
          </p:nvSpPr>
          <p:spPr>
            <a:xfrm flipH="false" flipV="false" rot="0">
              <a:off x="0" y="1292418"/>
              <a:ext cx="2298675" cy="2294495"/>
            </a:xfrm>
            <a:custGeom>
              <a:avLst/>
              <a:gdLst/>
              <a:ahLst/>
              <a:cxnLst/>
              <a:rect r="r" b="b" t="t" l="l"/>
              <a:pathLst>
                <a:path h="2294495" w="2298675">
                  <a:moveTo>
                    <a:pt x="0" y="0"/>
                  </a:moveTo>
                  <a:lnTo>
                    <a:pt x="2298675" y="0"/>
                  </a:lnTo>
                  <a:lnTo>
                    <a:pt x="2298675" y="2294496"/>
                  </a:lnTo>
                  <a:lnTo>
                    <a:pt x="0" y="2294496"/>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sp>
        <p:nvSpPr>
          <p:cNvPr name="Freeform 7" id="7"/>
          <p:cNvSpPr/>
          <p:nvPr/>
        </p:nvSpPr>
        <p:spPr>
          <a:xfrm flipH="false" flipV="false" rot="0">
            <a:off x="0" y="2776042"/>
            <a:ext cx="3742905" cy="2367458"/>
          </a:xfrm>
          <a:custGeom>
            <a:avLst/>
            <a:gdLst/>
            <a:ahLst/>
            <a:cxnLst/>
            <a:rect r="r" b="b" t="t" l="l"/>
            <a:pathLst>
              <a:path h="2367458" w="3742905">
                <a:moveTo>
                  <a:pt x="0" y="0"/>
                </a:moveTo>
                <a:lnTo>
                  <a:pt x="3742905" y="0"/>
                </a:lnTo>
                <a:lnTo>
                  <a:pt x="3742905" y="2367458"/>
                </a:lnTo>
                <a:lnTo>
                  <a:pt x="0" y="2367458"/>
                </a:lnTo>
                <a:lnTo>
                  <a:pt x="0" y="0"/>
                </a:lnTo>
                <a:close/>
              </a:path>
            </a:pathLst>
          </a:custGeom>
          <a:blipFill>
            <a:blip r:embed="rId4"/>
            <a:stretch>
              <a:fillRect l="0" t="-18573" r="0" b="0"/>
            </a:stretch>
          </a:blipFill>
        </p:spPr>
      </p:sp>
      <p:sp>
        <p:nvSpPr>
          <p:cNvPr name="Freeform 8" id="8"/>
          <p:cNvSpPr/>
          <p:nvPr/>
        </p:nvSpPr>
        <p:spPr>
          <a:xfrm flipH="false" flipV="false" rot="0">
            <a:off x="0" y="7008493"/>
            <a:ext cx="3742905" cy="2545105"/>
          </a:xfrm>
          <a:custGeom>
            <a:avLst/>
            <a:gdLst/>
            <a:ahLst/>
            <a:cxnLst/>
            <a:rect r="r" b="b" t="t" l="l"/>
            <a:pathLst>
              <a:path h="2545105" w="3742905">
                <a:moveTo>
                  <a:pt x="0" y="0"/>
                </a:moveTo>
                <a:lnTo>
                  <a:pt x="3742905" y="0"/>
                </a:lnTo>
                <a:lnTo>
                  <a:pt x="3742905" y="2545105"/>
                </a:lnTo>
                <a:lnTo>
                  <a:pt x="0" y="2545105"/>
                </a:lnTo>
                <a:lnTo>
                  <a:pt x="0" y="0"/>
                </a:lnTo>
                <a:close/>
              </a:path>
            </a:pathLst>
          </a:custGeom>
          <a:blipFill>
            <a:blip r:embed="rId5"/>
            <a:stretch>
              <a:fillRect l="0" t="0" r="0" b="-10297"/>
            </a:stretch>
          </a:blipFill>
        </p:spPr>
      </p:sp>
      <p:grpSp>
        <p:nvGrpSpPr>
          <p:cNvPr name="Group 9" id="9"/>
          <p:cNvGrpSpPr/>
          <p:nvPr/>
        </p:nvGrpSpPr>
        <p:grpSpPr>
          <a:xfrm rot="0">
            <a:off x="4317479" y="6863413"/>
            <a:ext cx="3007270" cy="2690185"/>
            <a:chOff x="0" y="0"/>
            <a:chExt cx="4009693" cy="3586914"/>
          </a:xfrm>
        </p:grpSpPr>
        <p:sp>
          <p:nvSpPr>
            <p:cNvPr name="Freeform 10" id="10"/>
            <p:cNvSpPr/>
            <p:nvPr/>
          </p:nvSpPr>
          <p:spPr>
            <a:xfrm flipH="false" flipV="false" rot="0">
              <a:off x="1711019" y="0"/>
              <a:ext cx="2298675" cy="2294495"/>
            </a:xfrm>
            <a:custGeom>
              <a:avLst/>
              <a:gdLst/>
              <a:ahLst/>
              <a:cxnLst/>
              <a:rect r="r" b="b" t="t" l="l"/>
              <a:pathLst>
                <a:path h="2294495" w="2298675">
                  <a:moveTo>
                    <a:pt x="0" y="0"/>
                  </a:moveTo>
                  <a:lnTo>
                    <a:pt x="2298674" y="0"/>
                  </a:lnTo>
                  <a:lnTo>
                    <a:pt x="2298674" y="2294495"/>
                  </a:lnTo>
                  <a:lnTo>
                    <a:pt x="0" y="2294495"/>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11" id="11"/>
            <p:cNvSpPr/>
            <p:nvPr/>
          </p:nvSpPr>
          <p:spPr>
            <a:xfrm flipH="false" flipV="false" rot="0">
              <a:off x="0" y="11778"/>
              <a:ext cx="2298675" cy="2294495"/>
            </a:xfrm>
            <a:custGeom>
              <a:avLst/>
              <a:gdLst/>
              <a:ahLst/>
              <a:cxnLst/>
              <a:rect r="r" b="b" t="t" l="l"/>
              <a:pathLst>
                <a:path h="2294495" w="2298675">
                  <a:moveTo>
                    <a:pt x="0" y="0"/>
                  </a:moveTo>
                  <a:lnTo>
                    <a:pt x="2298675" y="0"/>
                  </a:lnTo>
                  <a:lnTo>
                    <a:pt x="2298675" y="2294495"/>
                  </a:lnTo>
                  <a:lnTo>
                    <a:pt x="0" y="2294495"/>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12" id="12"/>
            <p:cNvSpPr/>
            <p:nvPr/>
          </p:nvSpPr>
          <p:spPr>
            <a:xfrm flipH="false" flipV="false" rot="0">
              <a:off x="1711019" y="1280516"/>
              <a:ext cx="2298675" cy="2294495"/>
            </a:xfrm>
            <a:custGeom>
              <a:avLst/>
              <a:gdLst/>
              <a:ahLst/>
              <a:cxnLst/>
              <a:rect r="r" b="b" t="t" l="l"/>
              <a:pathLst>
                <a:path h="2294495" w="2298675">
                  <a:moveTo>
                    <a:pt x="0" y="0"/>
                  </a:moveTo>
                  <a:lnTo>
                    <a:pt x="2298674" y="0"/>
                  </a:lnTo>
                  <a:lnTo>
                    <a:pt x="2298674" y="2294495"/>
                  </a:lnTo>
                  <a:lnTo>
                    <a:pt x="0" y="2294495"/>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13" id="13"/>
            <p:cNvSpPr/>
            <p:nvPr/>
          </p:nvSpPr>
          <p:spPr>
            <a:xfrm flipH="false" flipV="false" rot="0">
              <a:off x="0" y="1292418"/>
              <a:ext cx="2298675" cy="2294495"/>
            </a:xfrm>
            <a:custGeom>
              <a:avLst/>
              <a:gdLst/>
              <a:ahLst/>
              <a:cxnLst/>
              <a:rect r="r" b="b" t="t" l="l"/>
              <a:pathLst>
                <a:path h="2294495" w="2298675">
                  <a:moveTo>
                    <a:pt x="0" y="0"/>
                  </a:moveTo>
                  <a:lnTo>
                    <a:pt x="2298675" y="0"/>
                  </a:lnTo>
                  <a:lnTo>
                    <a:pt x="2298675" y="2294496"/>
                  </a:lnTo>
                  <a:lnTo>
                    <a:pt x="0" y="2294496"/>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sp>
        <p:nvSpPr>
          <p:cNvPr name="Freeform 14" id="14"/>
          <p:cNvSpPr/>
          <p:nvPr/>
        </p:nvSpPr>
        <p:spPr>
          <a:xfrm flipH="false" flipV="false" rot="0">
            <a:off x="13874377" y="4567466"/>
            <a:ext cx="4413623" cy="3404007"/>
          </a:xfrm>
          <a:custGeom>
            <a:avLst/>
            <a:gdLst/>
            <a:ahLst/>
            <a:cxnLst/>
            <a:rect r="r" b="b" t="t" l="l"/>
            <a:pathLst>
              <a:path h="3404007" w="4413623">
                <a:moveTo>
                  <a:pt x="0" y="0"/>
                </a:moveTo>
                <a:lnTo>
                  <a:pt x="4413623" y="0"/>
                </a:lnTo>
                <a:lnTo>
                  <a:pt x="4413623" y="3404007"/>
                </a:lnTo>
                <a:lnTo>
                  <a:pt x="0" y="3404007"/>
                </a:lnTo>
                <a:lnTo>
                  <a:pt x="0" y="0"/>
                </a:lnTo>
                <a:close/>
              </a:path>
            </a:pathLst>
          </a:custGeom>
          <a:blipFill>
            <a:blip r:embed="rId6"/>
            <a:stretch>
              <a:fillRect l="0" t="0" r="0" b="0"/>
            </a:stretch>
          </a:blipFill>
        </p:spPr>
      </p:sp>
      <p:grpSp>
        <p:nvGrpSpPr>
          <p:cNvPr name="Group 15" id="15"/>
          <p:cNvGrpSpPr/>
          <p:nvPr/>
        </p:nvGrpSpPr>
        <p:grpSpPr>
          <a:xfrm rot="0">
            <a:off x="11758286" y="2671026"/>
            <a:ext cx="3007270" cy="2690185"/>
            <a:chOff x="0" y="0"/>
            <a:chExt cx="4009693" cy="3586914"/>
          </a:xfrm>
        </p:grpSpPr>
        <p:sp>
          <p:nvSpPr>
            <p:cNvPr name="Freeform 16" id="16"/>
            <p:cNvSpPr/>
            <p:nvPr/>
          </p:nvSpPr>
          <p:spPr>
            <a:xfrm flipH="false" flipV="false" rot="0">
              <a:off x="1711019" y="0"/>
              <a:ext cx="2298675" cy="2294495"/>
            </a:xfrm>
            <a:custGeom>
              <a:avLst/>
              <a:gdLst/>
              <a:ahLst/>
              <a:cxnLst/>
              <a:rect r="r" b="b" t="t" l="l"/>
              <a:pathLst>
                <a:path h="2294495" w="2298675">
                  <a:moveTo>
                    <a:pt x="0" y="0"/>
                  </a:moveTo>
                  <a:lnTo>
                    <a:pt x="2298674" y="0"/>
                  </a:lnTo>
                  <a:lnTo>
                    <a:pt x="2298674" y="2294495"/>
                  </a:lnTo>
                  <a:lnTo>
                    <a:pt x="0" y="2294495"/>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17" id="17"/>
            <p:cNvSpPr/>
            <p:nvPr/>
          </p:nvSpPr>
          <p:spPr>
            <a:xfrm flipH="false" flipV="false" rot="0">
              <a:off x="0" y="11778"/>
              <a:ext cx="2298675" cy="2294495"/>
            </a:xfrm>
            <a:custGeom>
              <a:avLst/>
              <a:gdLst/>
              <a:ahLst/>
              <a:cxnLst/>
              <a:rect r="r" b="b" t="t" l="l"/>
              <a:pathLst>
                <a:path h="2294495" w="2298675">
                  <a:moveTo>
                    <a:pt x="0" y="0"/>
                  </a:moveTo>
                  <a:lnTo>
                    <a:pt x="2298675" y="0"/>
                  </a:lnTo>
                  <a:lnTo>
                    <a:pt x="2298675" y="2294495"/>
                  </a:lnTo>
                  <a:lnTo>
                    <a:pt x="0" y="2294495"/>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18" id="18"/>
            <p:cNvSpPr/>
            <p:nvPr/>
          </p:nvSpPr>
          <p:spPr>
            <a:xfrm flipH="false" flipV="false" rot="0">
              <a:off x="1711019" y="1280516"/>
              <a:ext cx="2298675" cy="2294495"/>
            </a:xfrm>
            <a:custGeom>
              <a:avLst/>
              <a:gdLst/>
              <a:ahLst/>
              <a:cxnLst/>
              <a:rect r="r" b="b" t="t" l="l"/>
              <a:pathLst>
                <a:path h="2294495" w="2298675">
                  <a:moveTo>
                    <a:pt x="0" y="0"/>
                  </a:moveTo>
                  <a:lnTo>
                    <a:pt x="2298674" y="0"/>
                  </a:lnTo>
                  <a:lnTo>
                    <a:pt x="2298674" y="2294495"/>
                  </a:lnTo>
                  <a:lnTo>
                    <a:pt x="0" y="2294495"/>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19" id="19"/>
            <p:cNvSpPr/>
            <p:nvPr/>
          </p:nvSpPr>
          <p:spPr>
            <a:xfrm flipH="false" flipV="false" rot="0">
              <a:off x="0" y="1292418"/>
              <a:ext cx="2298675" cy="2294495"/>
            </a:xfrm>
            <a:custGeom>
              <a:avLst/>
              <a:gdLst/>
              <a:ahLst/>
              <a:cxnLst/>
              <a:rect r="r" b="b" t="t" l="l"/>
              <a:pathLst>
                <a:path h="2294495" w="2298675">
                  <a:moveTo>
                    <a:pt x="0" y="0"/>
                  </a:moveTo>
                  <a:lnTo>
                    <a:pt x="2298675" y="0"/>
                  </a:lnTo>
                  <a:lnTo>
                    <a:pt x="2298675" y="2294496"/>
                  </a:lnTo>
                  <a:lnTo>
                    <a:pt x="0" y="2294496"/>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grpSp>
        <p:nvGrpSpPr>
          <p:cNvPr name="Group 20" id="20"/>
          <p:cNvGrpSpPr/>
          <p:nvPr/>
        </p:nvGrpSpPr>
        <p:grpSpPr>
          <a:xfrm rot="0">
            <a:off x="11758286" y="6863413"/>
            <a:ext cx="3007270" cy="2690185"/>
            <a:chOff x="0" y="0"/>
            <a:chExt cx="4009693" cy="3586914"/>
          </a:xfrm>
        </p:grpSpPr>
        <p:sp>
          <p:nvSpPr>
            <p:cNvPr name="Freeform 21" id="21"/>
            <p:cNvSpPr/>
            <p:nvPr/>
          </p:nvSpPr>
          <p:spPr>
            <a:xfrm flipH="false" flipV="false" rot="0">
              <a:off x="1711019" y="0"/>
              <a:ext cx="2298675" cy="2294495"/>
            </a:xfrm>
            <a:custGeom>
              <a:avLst/>
              <a:gdLst/>
              <a:ahLst/>
              <a:cxnLst/>
              <a:rect r="r" b="b" t="t" l="l"/>
              <a:pathLst>
                <a:path h="2294495" w="2298675">
                  <a:moveTo>
                    <a:pt x="0" y="0"/>
                  </a:moveTo>
                  <a:lnTo>
                    <a:pt x="2298674" y="0"/>
                  </a:lnTo>
                  <a:lnTo>
                    <a:pt x="2298674" y="2294495"/>
                  </a:lnTo>
                  <a:lnTo>
                    <a:pt x="0" y="2294495"/>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22" id="22"/>
            <p:cNvSpPr/>
            <p:nvPr/>
          </p:nvSpPr>
          <p:spPr>
            <a:xfrm flipH="false" flipV="false" rot="0">
              <a:off x="0" y="11778"/>
              <a:ext cx="2298675" cy="2294495"/>
            </a:xfrm>
            <a:custGeom>
              <a:avLst/>
              <a:gdLst/>
              <a:ahLst/>
              <a:cxnLst/>
              <a:rect r="r" b="b" t="t" l="l"/>
              <a:pathLst>
                <a:path h="2294495" w="2298675">
                  <a:moveTo>
                    <a:pt x="0" y="0"/>
                  </a:moveTo>
                  <a:lnTo>
                    <a:pt x="2298675" y="0"/>
                  </a:lnTo>
                  <a:lnTo>
                    <a:pt x="2298675" y="2294495"/>
                  </a:lnTo>
                  <a:lnTo>
                    <a:pt x="0" y="2294495"/>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23" id="23"/>
            <p:cNvSpPr/>
            <p:nvPr/>
          </p:nvSpPr>
          <p:spPr>
            <a:xfrm flipH="false" flipV="false" rot="0">
              <a:off x="1711019" y="1280516"/>
              <a:ext cx="2298675" cy="2294495"/>
            </a:xfrm>
            <a:custGeom>
              <a:avLst/>
              <a:gdLst/>
              <a:ahLst/>
              <a:cxnLst/>
              <a:rect r="r" b="b" t="t" l="l"/>
              <a:pathLst>
                <a:path h="2294495" w="2298675">
                  <a:moveTo>
                    <a:pt x="0" y="0"/>
                  </a:moveTo>
                  <a:lnTo>
                    <a:pt x="2298674" y="0"/>
                  </a:lnTo>
                  <a:lnTo>
                    <a:pt x="2298674" y="2294495"/>
                  </a:lnTo>
                  <a:lnTo>
                    <a:pt x="0" y="2294495"/>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24" id="24"/>
            <p:cNvSpPr/>
            <p:nvPr/>
          </p:nvSpPr>
          <p:spPr>
            <a:xfrm flipH="false" flipV="false" rot="0">
              <a:off x="0" y="1292418"/>
              <a:ext cx="2298675" cy="2294495"/>
            </a:xfrm>
            <a:custGeom>
              <a:avLst/>
              <a:gdLst/>
              <a:ahLst/>
              <a:cxnLst/>
              <a:rect r="r" b="b" t="t" l="l"/>
              <a:pathLst>
                <a:path h="2294495" w="2298675">
                  <a:moveTo>
                    <a:pt x="0" y="0"/>
                  </a:moveTo>
                  <a:lnTo>
                    <a:pt x="2298675" y="0"/>
                  </a:lnTo>
                  <a:lnTo>
                    <a:pt x="2298675" y="2294496"/>
                  </a:lnTo>
                  <a:lnTo>
                    <a:pt x="0" y="2294496"/>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sp>
        <p:nvSpPr>
          <p:cNvPr name="Freeform 25" id="25"/>
          <p:cNvSpPr/>
          <p:nvPr/>
        </p:nvSpPr>
        <p:spPr>
          <a:xfrm flipH="false" flipV="false" rot="0">
            <a:off x="7795158" y="2791754"/>
            <a:ext cx="3637432" cy="6466546"/>
          </a:xfrm>
          <a:custGeom>
            <a:avLst/>
            <a:gdLst/>
            <a:ahLst/>
            <a:cxnLst/>
            <a:rect r="r" b="b" t="t" l="l"/>
            <a:pathLst>
              <a:path h="6466546" w="3637432">
                <a:moveTo>
                  <a:pt x="0" y="0"/>
                </a:moveTo>
                <a:lnTo>
                  <a:pt x="3637432" y="0"/>
                </a:lnTo>
                <a:lnTo>
                  <a:pt x="3637432" y="6466546"/>
                </a:lnTo>
                <a:lnTo>
                  <a:pt x="0" y="6466546"/>
                </a:lnTo>
                <a:lnTo>
                  <a:pt x="0" y="0"/>
                </a:lnTo>
                <a:close/>
              </a:path>
            </a:pathLst>
          </a:custGeom>
          <a:blipFill>
            <a:blip r:embed="rId7">
              <a:extLst>
                <a:ext uri="{96DAC541-7B7A-43D3-8B79-37D633B846F1}">
                  <asvg:svgBlip xmlns:asvg="http://schemas.microsoft.com/office/drawing/2016/SVG/main" r:embed="rId8"/>
                </a:ext>
              </a:extLst>
            </a:blip>
            <a:stretch>
              <a:fillRect l="-18686" t="0" r="-18686" b="0"/>
            </a:stretch>
          </a:blipFill>
        </p:spPr>
      </p:sp>
      <p:sp>
        <p:nvSpPr>
          <p:cNvPr name="TextBox 26" id="26"/>
          <p:cNvSpPr txBox="true"/>
          <p:nvPr/>
        </p:nvSpPr>
        <p:spPr>
          <a:xfrm rot="0">
            <a:off x="5301655" y="854928"/>
            <a:ext cx="7684691" cy="663573"/>
          </a:xfrm>
          <a:prstGeom prst="rect">
            <a:avLst/>
          </a:prstGeom>
        </p:spPr>
        <p:txBody>
          <a:bodyPr anchor="t" rtlCol="false" tIns="0" lIns="0" bIns="0" rIns="0">
            <a:spAutoFit/>
          </a:bodyPr>
          <a:lstStyle/>
          <a:p>
            <a:pPr algn="ctr">
              <a:lnSpc>
                <a:spcPts val="5049"/>
              </a:lnSpc>
              <a:spcBef>
                <a:spcPct val="0"/>
              </a:spcBef>
            </a:pPr>
            <a:r>
              <a:rPr lang="en-US" b="true" sz="4999" spc="-99">
                <a:solidFill>
                  <a:srgbClr val="000000"/>
                </a:solidFill>
                <a:latin typeface="Montserrat Bold"/>
                <a:ea typeface="Montserrat Bold"/>
                <a:cs typeface="Montserrat Bold"/>
                <a:sym typeface="Montserrat Bold"/>
              </a:rPr>
              <a:t>A Linguistic Spice Trade</a:t>
            </a:r>
          </a:p>
        </p:txBody>
      </p:sp>
      <p:sp>
        <p:nvSpPr>
          <p:cNvPr name="TextBox 27" id="27"/>
          <p:cNvSpPr txBox="true"/>
          <p:nvPr/>
        </p:nvSpPr>
        <p:spPr>
          <a:xfrm rot="0">
            <a:off x="4378181" y="3437801"/>
            <a:ext cx="2885866" cy="1129665"/>
          </a:xfrm>
          <a:prstGeom prst="rect">
            <a:avLst/>
          </a:prstGeom>
        </p:spPr>
        <p:txBody>
          <a:bodyPr anchor="t" rtlCol="false" tIns="0" lIns="0" bIns="0" rIns="0">
            <a:spAutoFit/>
          </a:bodyPr>
          <a:lstStyle/>
          <a:p>
            <a:pPr algn="ctr">
              <a:lnSpc>
                <a:spcPts val="4350"/>
              </a:lnSpc>
            </a:pPr>
            <a:r>
              <a:rPr lang="en-US" b="true" sz="4350" spc="-86">
                <a:solidFill>
                  <a:srgbClr val="000000"/>
                </a:solidFill>
                <a:latin typeface="Montserrat Bold"/>
                <a:ea typeface="Montserrat Bold"/>
                <a:cs typeface="Montserrat Bold"/>
                <a:sym typeface="Montserrat Bold"/>
              </a:rPr>
              <a:t>Bandeira</a:t>
            </a:r>
          </a:p>
          <a:p>
            <a:pPr algn="ctr" marL="0" indent="0" lvl="1">
              <a:lnSpc>
                <a:spcPts val="4350"/>
              </a:lnSpc>
              <a:spcBef>
                <a:spcPct val="0"/>
              </a:spcBef>
            </a:pPr>
            <a:r>
              <a:rPr lang="en-US" b="true" sz="4350" spc="-86">
                <a:solidFill>
                  <a:srgbClr val="000000"/>
                </a:solidFill>
                <a:latin typeface="Montserrat Bold"/>
                <a:ea typeface="Montserrat Bold"/>
                <a:cs typeface="Montserrat Bold"/>
                <a:sym typeface="Montserrat Bold"/>
              </a:rPr>
              <a:t>Sapato</a:t>
            </a:r>
          </a:p>
        </p:txBody>
      </p:sp>
      <p:sp>
        <p:nvSpPr>
          <p:cNvPr name="TextBox 28" id="28"/>
          <p:cNvSpPr txBox="true"/>
          <p:nvPr/>
        </p:nvSpPr>
        <p:spPr>
          <a:xfrm rot="0">
            <a:off x="7571088" y="5503057"/>
            <a:ext cx="4085572" cy="1129665"/>
          </a:xfrm>
          <a:prstGeom prst="rect">
            <a:avLst/>
          </a:prstGeom>
        </p:spPr>
        <p:txBody>
          <a:bodyPr anchor="t" rtlCol="false" tIns="0" lIns="0" bIns="0" rIns="0">
            <a:spAutoFit/>
          </a:bodyPr>
          <a:lstStyle/>
          <a:p>
            <a:pPr algn="ctr" marL="0" indent="0" lvl="1">
              <a:lnSpc>
                <a:spcPts val="4350"/>
              </a:lnSpc>
              <a:spcBef>
                <a:spcPct val="0"/>
              </a:spcBef>
            </a:pPr>
            <a:r>
              <a:rPr lang="en-US" sz="4350" i="true" spc="-86">
                <a:solidFill>
                  <a:srgbClr val="1F408B"/>
                </a:solidFill>
                <a:latin typeface="Montserrat Italics"/>
                <a:ea typeface="Montserrat Italics"/>
                <a:cs typeface="Montserrat Italics"/>
                <a:sym typeface="Montserrat Italics"/>
              </a:rPr>
              <a:t>English Version</a:t>
            </a:r>
          </a:p>
        </p:txBody>
      </p:sp>
      <p:sp>
        <p:nvSpPr>
          <p:cNvPr name="TextBox 29" id="29"/>
          <p:cNvSpPr txBox="true"/>
          <p:nvPr/>
        </p:nvSpPr>
        <p:spPr>
          <a:xfrm rot="0">
            <a:off x="4378181" y="7686536"/>
            <a:ext cx="3007270" cy="1129665"/>
          </a:xfrm>
          <a:prstGeom prst="rect">
            <a:avLst/>
          </a:prstGeom>
        </p:spPr>
        <p:txBody>
          <a:bodyPr anchor="t" rtlCol="false" tIns="0" lIns="0" bIns="0" rIns="0">
            <a:spAutoFit/>
          </a:bodyPr>
          <a:lstStyle/>
          <a:p>
            <a:pPr algn="ctr">
              <a:lnSpc>
                <a:spcPts val="4350"/>
              </a:lnSpc>
            </a:pPr>
            <a:r>
              <a:rPr lang="en-US" b="true" sz="4350" spc="-86">
                <a:solidFill>
                  <a:srgbClr val="000000"/>
                </a:solidFill>
                <a:latin typeface="Montserrat Bold"/>
                <a:ea typeface="Montserrat Bold"/>
                <a:cs typeface="Montserrat Bold"/>
                <a:sym typeface="Montserrat Bold"/>
              </a:rPr>
              <a:t>Koelkast</a:t>
            </a:r>
          </a:p>
          <a:p>
            <a:pPr algn="ctr" marL="0" indent="0" lvl="1">
              <a:lnSpc>
                <a:spcPts val="4350"/>
              </a:lnSpc>
              <a:spcBef>
                <a:spcPct val="0"/>
              </a:spcBef>
            </a:pPr>
            <a:r>
              <a:rPr lang="en-US" b="true" sz="4350" spc="-86">
                <a:solidFill>
                  <a:srgbClr val="000000"/>
                </a:solidFill>
                <a:latin typeface="Montserrat Bold"/>
                <a:ea typeface="Montserrat Bold"/>
                <a:cs typeface="Montserrat Bold"/>
                <a:sym typeface="Montserrat Bold"/>
              </a:rPr>
              <a:t>Handdoek</a:t>
            </a:r>
          </a:p>
        </p:txBody>
      </p:sp>
      <p:sp>
        <p:nvSpPr>
          <p:cNvPr name="TextBox 30" id="30"/>
          <p:cNvSpPr txBox="true"/>
          <p:nvPr/>
        </p:nvSpPr>
        <p:spPr>
          <a:xfrm rot="0">
            <a:off x="8098585" y="3494149"/>
            <a:ext cx="2885866" cy="1129665"/>
          </a:xfrm>
          <a:prstGeom prst="rect">
            <a:avLst/>
          </a:prstGeom>
        </p:spPr>
        <p:txBody>
          <a:bodyPr anchor="t" rtlCol="false" tIns="0" lIns="0" bIns="0" rIns="0">
            <a:spAutoFit/>
          </a:bodyPr>
          <a:lstStyle/>
          <a:p>
            <a:pPr algn="ctr">
              <a:lnSpc>
                <a:spcPts val="4350"/>
              </a:lnSpc>
            </a:pPr>
            <a:r>
              <a:rPr lang="en-US" b="true" sz="4350" spc="-86">
                <a:solidFill>
                  <a:srgbClr val="1F408B"/>
                </a:solidFill>
                <a:latin typeface="Montserrat Bold"/>
                <a:ea typeface="Montserrat Bold"/>
                <a:cs typeface="Montserrat Bold"/>
                <a:sym typeface="Montserrat Bold"/>
              </a:rPr>
              <a:t>Flag</a:t>
            </a:r>
          </a:p>
          <a:p>
            <a:pPr algn="ctr" marL="0" indent="0" lvl="1">
              <a:lnSpc>
                <a:spcPts val="4350"/>
              </a:lnSpc>
              <a:spcBef>
                <a:spcPct val="0"/>
              </a:spcBef>
            </a:pPr>
            <a:r>
              <a:rPr lang="en-US" b="true" sz="4350" spc="-86">
                <a:solidFill>
                  <a:srgbClr val="1F408B"/>
                </a:solidFill>
                <a:latin typeface="Montserrat Bold"/>
                <a:ea typeface="Montserrat Bold"/>
                <a:cs typeface="Montserrat Bold"/>
                <a:sym typeface="Montserrat Bold"/>
              </a:rPr>
              <a:t>Shoes</a:t>
            </a:r>
          </a:p>
        </p:txBody>
      </p:sp>
      <p:sp>
        <p:nvSpPr>
          <p:cNvPr name="TextBox 31" id="31"/>
          <p:cNvSpPr txBox="true"/>
          <p:nvPr/>
        </p:nvSpPr>
        <p:spPr>
          <a:xfrm rot="0">
            <a:off x="7829009" y="7759075"/>
            <a:ext cx="3485719" cy="1129665"/>
          </a:xfrm>
          <a:prstGeom prst="rect">
            <a:avLst/>
          </a:prstGeom>
        </p:spPr>
        <p:txBody>
          <a:bodyPr anchor="t" rtlCol="false" tIns="0" lIns="0" bIns="0" rIns="0">
            <a:spAutoFit/>
          </a:bodyPr>
          <a:lstStyle/>
          <a:p>
            <a:pPr algn="ctr">
              <a:lnSpc>
                <a:spcPts val="4350"/>
              </a:lnSpc>
            </a:pPr>
            <a:r>
              <a:rPr lang="en-US" b="true" sz="4350" spc="-86">
                <a:solidFill>
                  <a:srgbClr val="1F408B"/>
                </a:solidFill>
                <a:latin typeface="Montserrat Bold"/>
                <a:ea typeface="Montserrat Bold"/>
                <a:cs typeface="Montserrat Bold"/>
                <a:sym typeface="Montserrat Bold"/>
              </a:rPr>
              <a:t>Fridge</a:t>
            </a:r>
          </a:p>
          <a:p>
            <a:pPr algn="ctr" marL="0" indent="0" lvl="1">
              <a:lnSpc>
                <a:spcPts val="4350"/>
              </a:lnSpc>
              <a:spcBef>
                <a:spcPct val="0"/>
              </a:spcBef>
            </a:pPr>
            <a:r>
              <a:rPr lang="en-US" b="true" sz="4350" spc="-86">
                <a:solidFill>
                  <a:srgbClr val="1F408B"/>
                </a:solidFill>
                <a:latin typeface="Montserrat Bold"/>
                <a:ea typeface="Montserrat Bold"/>
                <a:cs typeface="Montserrat Bold"/>
                <a:sym typeface="Montserrat Bold"/>
              </a:rPr>
              <a:t>Towel</a:t>
            </a:r>
          </a:p>
        </p:txBody>
      </p:sp>
      <p:sp>
        <p:nvSpPr>
          <p:cNvPr name="TextBox 32" id="32"/>
          <p:cNvSpPr txBox="true"/>
          <p:nvPr/>
        </p:nvSpPr>
        <p:spPr>
          <a:xfrm rot="0">
            <a:off x="11758286" y="3623132"/>
            <a:ext cx="2885866" cy="1129665"/>
          </a:xfrm>
          <a:prstGeom prst="rect">
            <a:avLst/>
          </a:prstGeom>
        </p:spPr>
        <p:txBody>
          <a:bodyPr anchor="t" rtlCol="false" tIns="0" lIns="0" bIns="0" rIns="0">
            <a:spAutoFit/>
          </a:bodyPr>
          <a:lstStyle/>
          <a:p>
            <a:pPr algn="ctr">
              <a:lnSpc>
                <a:spcPts val="4350"/>
              </a:lnSpc>
            </a:pPr>
            <a:r>
              <a:rPr lang="en-US" b="true" sz="4350" spc="-86">
                <a:solidFill>
                  <a:srgbClr val="000000"/>
                </a:solidFill>
                <a:latin typeface="Montserrat Bold"/>
                <a:ea typeface="Montserrat Bold"/>
                <a:cs typeface="Montserrat Bold"/>
                <a:sym typeface="Montserrat Bold"/>
              </a:rPr>
              <a:t>Bendera</a:t>
            </a:r>
          </a:p>
          <a:p>
            <a:pPr algn="ctr" marL="0" indent="0" lvl="1">
              <a:lnSpc>
                <a:spcPts val="4350"/>
              </a:lnSpc>
              <a:spcBef>
                <a:spcPct val="0"/>
              </a:spcBef>
            </a:pPr>
            <a:r>
              <a:rPr lang="en-US" b="true" sz="4350" spc="-86">
                <a:solidFill>
                  <a:srgbClr val="000000"/>
                </a:solidFill>
                <a:latin typeface="Montserrat Bold"/>
                <a:ea typeface="Montserrat Bold"/>
                <a:cs typeface="Montserrat Bold"/>
                <a:sym typeface="Montserrat Bold"/>
              </a:rPr>
              <a:t>Sepatu</a:t>
            </a:r>
          </a:p>
        </p:txBody>
      </p:sp>
      <p:sp>
        <p:nvSpPr>
          <p:cNvPr name="TextBox 33" id="33"/>
          <p:cNvSpPr txBox="true"/>
          <p:nvPr/>
        </p:nvSpPr>
        <p:spPr>
          <a:xfrm rot="0">
            <a:off x="11758286" y="7871867"/>
            <a:ext cx="3007270" cy="1129665"/>
          </a:xfrm>
          <a:prstGeom prst="rect">
            <a:avLst/>
          </a:prstGeom>
        </p:spPr>
        <p:txBody>
          <a:bodyPr anchor="t" rtlCol="false" tIns="0" lIns="0" bIns="0" rIns="0">
            <a:spAutoFit/>
          </a:bodyPr>
          <a:lstStyle/>
          <a:p>
            <a:pPr algn="ctr">
              <a:lnSpc>
                <a:spcPts val="4350"/>
              </a:lnSpc>
            </a:pPr>
            <a:r>
              <a:rPr lang="en-US" b="true" sz="4350" spc="-86">
                <a:solidFill>
                  <a:srgbClr val="000000"/>
                </a:solidFill>
                <a:latin typeface="Montserrat Bold"/>
                <a:ea typeface="Montserrat Bold"/>
                <a:cs typeface="Montserrat Bold"/>
                <a:sym typeface="Montserrat Bold"/>
              </a:rPr>
              <a:t>Kulkas</a:t>
            </a:r>
          </a:p>
          <a:p>
            <a:pPr algn="ctr" marL="0" indent="0" lvl="1">
              <a:lnSpc>
                <a:spcPts val="4350"/>
              </a:lnSpc>
              <a:spcBef>
                <a:spcPct val="0"/>
              </a:spcBef>
            </a:pPr>
            <a:r>
              <a:rPr lang="en-US" b="true" sz="4350" spc="-86">
                <a:solidFill>
                  <a:srgbClr val="000000"/>
                </a:solidFill>
                <a:latin typeface="Montserrat Bold"/>
                <a:ea typeface="Montserrat Bold"/>
                <a:cs typeface="Montserrat Bold"/>
                <a:sym typeface="Montserrat Bold"/>
              </a:rPr>
              <a:t>Handuk</a:t>
            </a:r>
          </a:p>
        </p:txBody>
      </p:sp>
    </p:spTree>
  </p:cSld>
  <p:clrMapOvr>
    <a:masterClrMapping/>
  </p:clrMapOvr>
</p:sld>
</file>

<file path=ppt/slides/slide1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092741" y="-316393"/>
            <a:ext cx="19998148" cy="17889555"/>
            <a:chOff x="0" y="0"/>
            <a:chExt cx="26664198" cy="23852740"/>
          </a:xfrm>
        </p:grpSpPr>
        <p:sp>
          <p:nvSpPr>
            <p:cNvPr name="Freeform 3" id="3"/>
            <p:cNvSpPr/>
            <p:nvPr/>
          </p:nvSpPr>
          <p:spPr>
            <a:xfrm flipH="false" flipV="false" rot="0">
              <a:off x="11378162" y="0"/>
              <a:ext cx="15286035" cy="15258243"/>
            </a:xfrm>
            <a:custGeom>
              <a:avLst/>
              <a:gdLst/>
              <a:ahLst/>
              <a:cxnLst/>
              <a:rect r="r" b="b" t="t" l="l"/>
              <a:pathLst>
                <a:path h="15258243" w="15286035">
                  <a:moveTo>
                    <a:pt x="0" y="0"/>
                  </a:moveTo>
                  <a:lnTo>
                    <a:pt x="15286036" y="0"/>
                  </a:lnTo>
                  <a:lnTo>
                    <a:pt x="15286036" y="15258243"/>
                  </a:lnTo>
                  <a:lnTo>
                    <a:pt x="0" y="15258243"/>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a:ln cap="sq">
              <a:noFill/>
              <a:prstDash val="solid"/>
              <a:miter/>
            </a:ln>
          </p:spPr>
        </p:sp>
        <p:sp>
          <p:nvSpPr>
            <p:cNvPr name="Freeform 4" id="4"/>
            <p:cNvSpPr/>
            <p:nvPr/>
          </p:nvSpPr>
          <p:spPr>
            <a:xfrm flipH="false" flipV="false" rot="0">
              <a:off x="0" y="78324"/>
              <a:ext cx="15286035" cy="15258243"/>
            </a:xfrm>
            <a:custGeom>
              <a:avLst/>
              <a:gdLst/>
              <a:ahLst/>
              <a:cxnLst/>
              <a:rect r="r" b="b" t="t" l="l"/>
              <a:pathLst>
                <a:path h="15258243" w="15286035">
                  <a:moveTo>
                    <a:pt x="0" y="0"/>
                  </a:moveTo>
                  <a:lnTo>
                    <a:pt x="15286035" y="0"/>
                  </a:lnTo>
                  <a:lnTo>
                    <a:pt x="15286035" y="15258243"/>
                  </a:lnTo>
                  <a:lnTo>
                    <a:pt x="0" y="15258243"/>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a:ln cap="sq">
              <a:noFill/>
              <a:prstDash val="solid"/>
              <a:miter/>
            </a:ln>
          </p:spPr>
        </p:sp>
        <p:sp>
          <p:nvSpPr>
            <p:cNvPr name="Freeform 5" id="5"/>
            <p:cNvSpPr/>
            <p:nvPr/>
          </p:nvSpPr>
          <p:spPr>
            <a:xfrm flipH="false" flipV="false" rot="0">
              <a:off x="11378162" y="8515348"/>
              <a:ext cx="15286035" cy="15258243"/>
            </a:xfrm>
            <a:custGeom>
              <a:avLst/>
              <a:gdLst/>
              <a:ahLst/>
              <a:cxnLst/>
              <a:rect r="r" b="b" t="t" l="l"/>
              <a:pathLst>
                <a:path h="15258243" w="15286035">
                  <a:moveTo>
                    <a:pt x="0" y="0"/>
                  </a:moveTo>
                  <a:lnTo>
                    <a:pt x="15286036" y="0"/>
                  </a:lnTo>
                  <a:lnTo>
                    <a:pt x="15286036" y="15258242"/>
                  </a:lnTo>
                  <a:lnTo>
                    <a:pt x="0" y="15258242"/>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a:ln cap="sq">
              <a:noFill/>
              <a:prstDash val="solid"/>
              <a:miter/>
            </a:ln>
          </p:spPr>
        </p:sp>
        <p:sp>
          <p:nvSpPr>
            <p:cNvPr name="Freeform 6" id="6"/>
            <p:cNvSpPr/>
            <p:nvPr/>
          </p:nvSpPr>
          <p:spPr>
            <a:xfrm flipH="false" flipV="false" rot="0">
              <a:off x="0" y="8594497"/>
              <a:ext cx="15286035" cy="15258243"/>
            </a:xfrm>
            <a:custGeom>
              <a:avLst/>
              <a:gdLst/>
              <a:ahLst/>
              <a:cxnLst/>
              <a:rect r="r" b="b" t="t" l="l"/>
              <a:pathLst>
                <a:path h="15258243" w="15286035">
                  <a:moveTo>
                    <a:pt x="0" y="0"/>
                  </a:moveTo>
                  <a:lnTo>
                    <a:pt x="15286035" y="0"/>
                  </a:lnTo>
                  <a:lnTo>
                    <a:pt x="15286035" y="15258243"/>
                  </a:lnTo>
                  <a:lnTo>
                    <a:pt x="0" y="15258243"/>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a:ln cap="sq">
              <a:noFill/>
              <a:prstDash val="solid"/>
              <a:miter/>
            </a:ln>
          </p:spPr>
        </p:sp>
      </p:grpSp>
      <p:sp>
        <p:nvSpPr>
          <p:cNvPr name="Freeform 7" id="7"/>
          <p:cNvSpPr/>
          <p:nvPr/>
        </p:nvSpPr>
        <p:spPr>
          <a:xfrm flipH="false" flipV="false" rot="0">
            <a:off x="0" y="1787523"/>
            <a:ext cx="4624726" cy="3913674"/>
          </a:xfrm>
          <a:custGeom>
            <a:avLst/>
            <a:gdLst/>
            <a:ahLst/>
            <a:cxnLst/>
            <a:rect r="r" b="b" t="t" l="l"/>
            <a:pathLst>
              <a:path h="3913674" w="4624726">
                <a:moveTo>
                  <a:pt x="0" y="0"/>
                </a:moveTo>
                <a:lnTo>
                  <a:pt x="4624726" y="0"/>
                </a:lnTo>
                <a:lnTo>
                  <a:pt x="4624726" y="3913674"/>
                </a:lnTo>
                <a:lnTo>
                  <a:pt x="0" y="3913674"/>
                </a:lnTo>
                <a:lnTo>
                  <a:pt x="0" y="0"/>
                </a:lnTo>
                <a:close/>
              </a:path>
            </a:pathLst>
          </a:custGeom>
          <a:blipFill>
            <a:blip r:embed="rId4"/>
            <a:stretch>
              <a:fillRect l="0" t="0" r="0" b="0"/>
            </a:stretch>
          </a:blipFill>
          <a:ln cap="sq">
            <a:noFill/>
            <a:prstDash val="solid"/>
            <a:miter/>
          </a:ln>
        </p:spPr>
      </p:sp>
      <p:sp>
        <p:nvSpPr>
          <p:cNvPr name="Freeform 8" id="8"/>
          <p:cNvSpPr/>
          <p:nvPr/>
        </p:nvSpPr>
        <p:spPr>
          <a:xfrm flipH="false" flipV="false" rot="0">
            <a:off x="1845056" y="-4475947"/>
            <a:ext cx="8999729" cy="7246535"/>
          </a:xfrm>
          <a:custGeom>
            <a:avLst/>
            <a:gdLst/>
            <a:ahLst/>
            <a:cxnLst/>
            <a:rect r="r" b="b" t="t" l="l"/>
            <a:pathLst>
              <a:path h="7246535" w="8999729">
                <a:moveTo>
                  <a:pt x="0" y="0"/>
                </a:moveTo>
                <a:lnTo>
                  <a:pt x="8999729" y="0"/>
                </a:lnTo>
                <a:lnTo>
                  <a:pt x="8999729" y="7246535"/>
                </a:lnTo>
                <a:lnTo>
                  <a:pt x="0" y="7246535"/>
                </a:lnTo>
                <a:lnTo>
                  <a:pt x="0" y="0"/>
                </a:lnTo>
                <a:close/>
              </a:path>
            </a:pathLst>
          </a:custGeom>
          <a:blipFill>
            <a:blip r:embed="rId5"/>
            <a:stretch>
              <a:fillRect l="0" t="0" r="0" b="0"/>
            </a:stretch>
          </a:blipFill>
        </p:spPr>
      </p:sp>
      <p:sp>
        <p:nvSpPr>
          <p:cNvPr name="Freeform 9" id="9"/>
          <p:cNvSpPr/>
          <p:nvPr/>
        </p:nvSpPr>
        <p:spPr>
          <a:xfrm flipH="false" flipV="false" rot="0">
            <a:off x="8532422" y="1913571"/>
            <a:ext cx="4624726" cy="3913674"/>
          </a:xfrm>
          <a:custGeom>
            <a:avLst/>
            <a:gdLst/>
            <a:ahLst/>
            <a:cxnLst/>
            <a:rect r="r" b="b" t="t" l="l"/>
            <a:pathLst>
              <a:path h="3913674" w="4624726">
                <a:moveTo>
                  <a:pt x="0" y="0"/>
                </a:moveTo>
                <a:lnTo>
                  <a:pt x="4624726" y="0"/>
                </a:lnTo>
                <a:lnTo>
                  <a:pt x="4624726" y="3913674"/>
                </a:lnTo>
                <a:lnTo>
                  <a:pt x="0" y="3913674"/>
                </a:lnTo>
                <a:lnTo>
                  <a:pt x="0" y="0"/>
                </a:lnTo>
                <a:close/>
              </a:path>
            </a:pathLst>
          </a:custGeom>
          <a:blipFill>
            <a:blip r:embed="rId4"/>
            <a:stretch>
              <a:fillRect l="0" t="0" r="0" b="0"/>
            </a:stretch>
          </a:blipFill>
          <a:ln cap="sq">
            <a:noFill/>
            <a:prstDash val="solid"/>
            <a:miter/>
          </a:ln>
        </p:spPr>
      </p:sp>
      <p:sp>
        <p:nvSpPr>
          <p:cNvPr name="Freeform 10" id="10"/>
          <p:cNvSpPr/>
          <p:nvPr/>
        </p:nvSpPr>
        <p:spPr>
          <a:xfrm flipH="false" flipV="false" rot="0">
            <a:off x="4777126" y="4714711"/>
            <a:ext cx="4624726" cy="3913674"/>
          </a:xfrm>
          <a:custGeom>
            <a:avLst/>
            <a:gdLst/>
            <a:ahLst/>
            <a:cxnLst/>
            <a:rect r="r" b="b" t="t" l="l"/>
            <a:pathLst>
              <a:path h="3913674" w="4624726">
                <a:moveTo>
                  <a:pt x="0" y="0"/>
                </a:moveTo>
                <a:lnTo>
                  <a:pt x="4624726" y="0"/>
                </a:lnTo>
                <a:lnTo>
                  <a:pt x="4624726" y="3913674"/>
                </a:lnTo>
                <a:lnTo>
                  <a:pt x="0" y="3913674"/>
                </a:lnTo>
                <a:lnTo>
                  <a:pt x="0" y="0"/>
                </a:lnTo>
                <a:close/>
              </a:path>
            </a:pathLst>
          </a:custGeom>
          <a:blipFill>
            <a:blip r:embed="rId4"/>
            <a:stretch>
              <a:fillRect l="0" t="0" r="0" b="0"/>
            </a:stretch>
          </a:blipFill>
          <a:ln cap="sq">
            <a:noFill/>
            <a:prstDash val="solid"/>
            <a:miter/>
          </a:ln>
        </p:spPr>
      </p:sp>
      <p:sp>
        <p:nvSpPr>
          <p:cNvPr name="Freeform 11" id="11"/>
          <p:cNvSpPr/>
          <p:nvPr/>
        </p:nvSpPr>
        <p:spPr>
          <a:xfrm flipH="false" flipV="false" rot="0">
            <a:off x="152400" y="6539397"/>
            <a:ext cx="4624726" cy="3913674"/>
          </a:xfrm>
          <a:custGeom>
            <a:avLst/>
            <a:gdLst/>
            <a:ahLst/>
            <a:cxnLst/>
            <a:rect r="r" b="b" t="t" l="l"/>
            <a:pathLst>
              <a:path h="3913674" w="4624726">
                <a:moveTo>
                  <a:pt x="0" y="0"/>
                </a:moveTo>
                <a:lnTo>
                  <a:pt x="4624726" y="0"/>
                </a:lnTo>
                <a:lnTo>
                  <a:pt x="4624726" y="3913675"/>
                </a:lnTo>
                <a:lnTo>
                  <a:pt x="0" y="3913675"/>
                </a:lnTo>
                <a:lnTo>
                  <a:pt x="0" y="0"/>
                </a:lnTo>
                <a:close/>
              </a:path>
            </a:pathLst>
          </a:custGeom>
          <a:blipFill>
            <a:blip r:embed="rId4"/>
            <a:stretch>
              <a:fillRect l="0" t="0" r="0" b="0"/>
            </a:stretch>
          </a:blipFill>
          <a:ln cap="sq">
            <a:noFill/>
            <a:prstDash val="solid"/>
            <a:miter/>
          </a:ln>
        </p:spPr>
      </p:sp>
      <p:sp>
        <p:nvSpPr>
          <p:cNvPr name="Freeform 12" id="12"/>
          <p:cNvSpPr/>
          <p:nvPr/>
        </p:nvSpPr>
        <p:spPr>
          <a:xfrm flipH="false" flipV="false" rot="0">
            <a:off x="13663274" y="2757873"/>
            <a:ext cx="4624726" cy="3913674"/>
          </a:xfrm>
          <a:custGeom>
            <a:avLst/>
            <a:gdLst/>
            <a:ahLst/>
            <a:cxnLst/>
            <a:rect r="r" b="b" t="t" l="l"/>
            <a:pathLst>
              <a:path h="3913674" w="4624726">
                <a:moveTo>
                  <a:pt x="0" y="0"/>
                </a:moveTo>
                <a:lnTo>
                  <a:pt x="4624726" y="0"/>
                </a:lnTo>
                <a:lnTo>
                  <a:pt x="4624726" y="3913675"/>
                </a:lnTo>
                <a:lnTo>
                  <a:pt x="0" y="3913675"/>
                </a:lnTo>
                <a:lnTo>
                  <a:pt x="0" y="0"/>
                </a:lnTo>
                <a:close/>
              </a:path>
            </a:pathLst>
          </a:custGeom>
          <a:blipFill>
            <a:blip r:embed="rId4"/>
            <a:stretch>
              <a:fillRect l="0" t="0" r="0" b="0"/>
            </a:stretch>
          </a:blipFill>
          <a:ln cap="sq">
            <a:noFill/>
            <a:prstDash val="solid"/>
            <a:miter/>
          </a:ln>
        </p:spPr>
      </p:sp>
      <p:sp>
        <p:nvSpPr>
          <p:cNvPr name="Freeform 13" id="13"/>
          <p:cNvSpPr/>
          <p:nvPr/>
        </p:nvSpPr>
        <p:spPr>
          <a:xfrm flipH="false" flipV="false" rot="0">
            <a:off x="10714958" y="6184750"/>
            <a:ext cx="4624726" cy="3913674"/>
          </a:xfrm>
          <a:custGeom>
            <a:avLst/>
            <a:gdLst/>
            <a:ahLst/>
            <a:cxnLst/>
            <a:rect r="r" b="b" t="t" l="l"/>
            <a:pathLst>
              <a:path h="3913674" w="4624726">
                <a:moveTo>
                  <a:pt x="0" y="0"/>
                </a:moveTo>
                <a:lnTo>
                  <a:pt x="4624725" y="0"/>
                </a:lnTo>
                <a:lnTo>
                  <a:pt x="4624725" y="3913674"/>
                </a:lnTo>
                <a:lnTo>
                  <a:pt x="0" y="3913674"/>
                </a:lnTo>
                <a:lnTo>
                  <a:pt x="0" y="0"/>
                </a:lnTo>
                <a:close/>
              </a:path>
            </a:pathLst>
          </a:custGeom>
          <a:blipFill>
            <a:blip r:embed="rId4"/>
            <a:stretch>
              <a:fillRect l="0" t="0" r="0" b="0"/>
            </a:stretch>
          </a:blipFill>
          <a:ln cap="sq">
            <a:noFill/>
            <a:prstDash val="solid"/>
            <a:miter/>
          </a:ln>
        </p:spPr>
      </p:sp>
      <p:sp>
        <p:nvSpPr>
          <p:cNvPr name="TextBox 14" id="14"/>
          <p:cNvSpPr txBox="true"/>
          <p:nvPr/>
        </p:nvSpPr>
        <p:spPr>
          <a:xfrm rot="0">
            <a:off x="2645023" y="509271"/>
            <a:ext cx="12997954" cy="792477"/>
          </a:xfrm>
          <a:prstGeom prst="rect">
            <a:avLst/>
          </a:prstGeom>
        </p:spPr>
        <p:txBody>
          <a:bodyPr anchor="t" rtlCol="false" tIns="0" lIns="0" bIns="0" rIns="0">
            <a:spAutoFit/>
          </a:bodyPr>
          <a:lstStyle/>
          <a:p>
            <a:pPr algn="ctr">
              <a:lnSpc>
                <a:spcPts val="6059"/>
              </a:lnSpc>
              <a:spcBef>
                <a:spcPct val="0"/>
              </a:spcBef>
            </a:pPr>
            <a:r>
              <a:rPr lang="en-US" b="true" sz="5999" spc="-119">
                <a:solidFill>
                  <a:srgbClr val="000000"/>
                </a:solidFill>
                <a:latin typeface="Montserrat Bold"/>
                <a:ea typeface="Montserrat Bold"/>
                <a:cs typeface="Montserrat Bold"/>
                <a:sym typeface="Montserrat Bold"/>
              </a:rPr>
              <a:t>The</a:t>
            </a:r>
            <a:r>
              <a:rPr lang="en-US" b="true" sz="5999" spc="-119">
                <a:solidFill>
                  <a:srgbClr val="000000"/>
                </a:solidFill>
                <a:latin typeface="Montserrat Bold"/>
                <a:ea typeface="Montserrat Bold"/>
                <a:cs typeface="Montserrat Bold"/>
                <a:sym typeface="Montserrat Bold"/>
              </a:rPr>
              <a:t> "Slang" Indonesian Evolution </a:t>
            </a:r>
          </a:p>
        </p:txBody>
      </p:sp>
      <p:sp>
        <p:nvSpPr>
          <p:cNvPr name="TextBox 15" id="15"/>
          <p:cNvSpPr txBox="true"/>
          <p:nvPr/>
        </p:nvSpPr>
        <p:spPr>
          <a:xfrm rot="0">
            <a:off x="1028700" y="3456388"/>
            <a:ext cx="2885866" cy="671195"/>
          </a:xfrm>
          <a:prstGeom prst="rect">
            <a:avLst/>
          </a:prstGeom>
        </p:spPr>
        <p:txBody>
          <a:bodyPr anchor="t" rtlCol="false" tIns="0" lIns="0" bIns="0" rIns="0">
            <a:spAutoFit/>
          </a:bodyPr>
          <a:lstStyle/>
          <a:p>
            <a:pPr algn="ctr" marL="0" indent="0" lvl="1">
              <a:lnSpc>
                <a:spcPts val="5049"/>
              </a:lnSpc>
              <a:spcBef>
                <a:spcPct val="0"/>
              </a:spcBef>
            </a:pPr>
            <a:r>
              <a:rPr lang="en-US" b="true" sz="5049" spc="-100">
                <a:solidFill>
                  <a:srgbClr val="000000"/>
                </a:solidFill>
                <a:latin typeface="Montserrat Bold"/>
                <a:ea typeface="Montserrat Bold"/>
                <a:cs typeface="Montserrat Bold"/>
                <a:sym typeface="Montserrat Bold"/>
              </a:rPr>
              <a:t>SANTUY</a:t>
            </a:r>
          </a:p>
        </p:txBody>
      </p:sp>
      <p:sp>
        <p:nvSpPr>
          <p:cNvPr name="TextBox 16" id="16"/>
          <p:cNvSpPr txBox="true"/>
          <p:nvPr/>
        </p:nvSpPr>
        <p:spPr>
          <a:xfrm rot="0">
            <a:off x="1028700" y="8208262"/>
            <a:ext cx="2885866" cy="671195"/>
          </a:xfrm>
          <a:prstGeom prst="rect">
            <a:avLst/>
          </a:prstGeom>
        </p:spPr>
        <p:txBody>
          <a:bodyPr anchor="t" rtlCol="false" tIns="0" lIns="0" bIns="0" rIns="0">
            <a:spAutoFit/>
          </a:bodyPr>
          <a:lstStyle/>
          <a:p>
            <a:pPr algn="ctr" marL="0" indent="0" lvl="1">
              <a:lnSpc>
                <a:spcPts val="5049"/>
              </a:lnSpc>
              <a:spcBef>
                <a:spcPct val="0"/>
              </a:spcBef>
            </a:pPr>
            <a:r>
              <a:rPr lang="en-US" b="true" sz="5049" spc="-100">
                <a:solidFill>
                  <a:srgbClr val="000000"/>
                </a:solidFill>
                <a:latin typeface="Montserrat Bold"/>
                <a:ea typeface="Montserrat Bold"/>
                <a:cs typeface="Montserrat Bold"/>
                <a:sym typeface="Montserrat Bold"/>
              </a:rPr>
              <a:t>MANTUL</a:t>
            </a:r>
          </a:p>
        </p:txBody>
      </p:sp>
      <p:sp>
        <p:nvSpPr>
          <p:cNvPr name="TextBox 17" id="17"/>
          <p:cNvSpPr txBox="true"/>
          <p:nvPr/>
        </p:nvSpPr>
        <p:spPr>
          <a:xfrm rot="0">
            <a:off x="9401852" y="3456388"/>
            <a:ext cx="2885866" cy="671195"/>
          </a:xfrm>
          <a:prstGeom prst="rect">
            <a:avLst/>
          </a:prstGeom>
        </p:spPr>
        <p:txBody>
          <a:bodyPr anchor="t" rtlCol="false" tIns="0" lIns="0" bIns="0" rIns="0">
            <a:spAutoFit/>
          </a:bodyPr>
          <a:lstStyle/>
          <a:p>
            <a:pPr algn="ctr" marL="0" indent="0" lvl="1">
              <a:lnSpc>
                <a:spcPts val="5049"/>
              </a:lnSpc>
              <a:spcBef>
                <a:spcPct val="0"/>
              </a:spcBef>
            </a:pPr>
            <a:r>
              <a:rPr lang="en-US" b="true" sz="5049" spc="-100">
                <a:solidFill>
                  <a:srgbClr val="000000"/>
                </a:solidFill>
                <a:latin typeface="Montserrat Bold"/>
                <a:ea typeface="Montserrat Bold"/>
                <a:cs typeface="Montserrat Bold"/>
                <a:sym typeface="Montserrat Bold"/>
              </a:rPr>
              <a:t>GAJE</a:t>
            </a:r>
          </a:p>
        </p:txBody>
      </p:sp>
      <p:sp>
        <p:nvSpPr>
          <p:cNvPr name="TextBox 18" id="18"/>
          <p:cNvSpPr txBox="true"/>
          <p:nvPr/>
        </p:nvSpPr>
        <p:spPr>
          <a:xfrm rot="0">
            <a:off x="11584388" y="7825040"/>
            <a:ext cx="2885866" cy="671195"/>
          </a:xfrm>
          <a:prstGeom prst="rect">
            <a:avLst/>
          </a:prstGeom>
        </p:spPr>
        <p:txBody>
          <a:bodyPr anchor="t" rtlCol="false" tIns="0" lIns="0" bIns="0" rIns="0">
            <a:spAutoFit/>
          </a:bodyPr>
          <a:lstStyle/>
          <a:p>
            <a:pPr algn="ctr" marL="0" indent="0" lvl="1">
              <a:lnSpc>
                <a:spcPts val="5049"/>
              </a:lnSpc>
              <a:spcBef>
                <a:spcPct val="0"/>
              </a:spcBef>
            </a:pPr>
            <a:r>
              <a:rPr lang="en-US" b="true" sz="5049" spc="-100">
                <a:solidFill>
                  <a:srgbClr val="000000"/>
                </a:solidFill>
                <a:latin typeface="Montserrat Bold"/>
                <a:ea typeface="Montserrat Bold"/>
                <a:cs typeface="Montserrat Bold"/>
                <a:sym typeface="Montserrat Bold"/>
              </a:rPr>
              <a:t>BOSQUE</a:t>
            </a:r>
          </a:p>
        </p:txBody>
      </p:sp>
      <p:sp>
        <p:nvSpPr>
          <p:cNvPr name="TextBox 19" id="19"/>
          <p:cNvSpPr txBox="true"/>
          <p:nvPr/>
        </p:nvSpPr>
        <p:spPr>
          <a:xfrm rot="0">
            <a:off x="5646556" y="6383575"/>
            <a:ext cx="2885866" cy="671195"/>
          </a:xfrm>
          <a:prstGeom prst="rect">
            <a:avLst/>
          </a:prstGeom>
        </p:spPr>
        <p:txBody>
          <a:bodyPr anchor="t" rtlCol="false" tIns="0" lIns="0" bIns="0" rIns="0">
            <a:spAutoFit/>
          </a:bodyPr>
          <a:lstStyle/>
          <a:p>
            <a:pPr algn="ctr" marL="0" indent="0" lvl="1">
              <a:lnSpc>
                <a:spcPts val="5049"/>
              </a:lnSpc>
              <a:spcBef>
                <a:spcPct val="0"/>
              </a:spcBef>
            </a:pPr>
            <a:r>
              <a:rPr lang="en-US" b="true" sz="5049" spc="-100">
                <a:solidFill>
                  <a:srgbClr val="000000"/>
                </a:solidFill>
                <a:latin typeface="Montserrat Bold"/>
                <a:ea typeface="Montserrat Bold"/>
                <a:cs typeface="Montserrat Bold"/>
                <a:sym typeface="Montserrat Bold"/>
              </a:rPr>
              <a:t>KERADD</a:t>
            </a:r>
          </a:p>
        </p:txBody>
      </p:sp>
      <p:sp>
        <p:nvSpPr>
          <p:cNvPr name="TextBox 20" id="20"/>
          <p:cNvSpPr txBox="true"/>
          <p:nvPr/>
        </p:nvSpPr>
        <p:spPr>
          <a:xfrm rot="0">
            <a:off x="14384423" y="4426738"/>
            <a:ext cx="3182428" cy="671195"/>
          </a:xfrm>
          <a:prstGeom prst="rect">
            <a:avLst/>
          </a:prstGeom>
        </p:spPr>
        <p:txBody>
          <a:bodyPr anchor="t" rtlCol="false" tIns="0" lIns="0" bIns="0" rIns="0">
            <a:spAutoFit/>
          </a:bodyPr>
          <a:lstStyle/>
          <a:p>
            <a:pPr algn="ctr" marL="0" indent="0" lvl="1">
              <a:lnSpc>
                <a:spcPts val="5049"/>
              </a:lnSpc>
              <a:spcBef>
                <a:spcPct val="0"/>
              </a:spcBef>
            </a:pPr>
            <a:r>
              <a:rPr lang="en-US" b="true" sz="5049" spc="-100">
                <a:solidFill>
                  <a:srgbClr val="000000"/>
                </a:solidFill>
                <a:latin typeface="Montserrat Bold"/>
                <a:ea typeface="Montserrat Bold"/>
                <a:cs typeface="Montserrat Bold"/>
                <a:sym typeface="Montserrat Bold"/>
              </a:rPr>
              <a:t>KENAPSS</a:t>
            </a:r>
          </a:p>
        </p:txBody>
      </p:sp>
      <p:sp>
        <p:nvSpPr>
          <p:cNvPr name="Freeform 21" id="21"/>
          <p:cNvSpPr/>
          <p:nvPr/>
        </p:nvSpPr>
        <p:spPr>
          <a:xfrm flipH="false" flipV="false" rot="0">
            <a:off x="16520948" y="301581"/>
            <a:ext cx="890752" cy="1093557"/>
          </a:xfrm>
          <a:custGeom>
            <a:avLst/>
            <a:gdLst/>
            <a:ahLst/>
            <a:cxnLst/>
            <a:rect r="r" b="b" t="t" l="l"/>
            <a:pathLst>
              <a:path h="1093557" w="890752">
                <a:moveTo>
                  <a:pt x="0" y="0"/>
                </a:moveTo>
                <a:lnTo>
                  <a:pt x="890752" y="0"/>
                </a:lnTo>
                <a:lnTo>
                  <a:pt x="890752" y="1093557"/>
                </a:lnTo>
                <a:lnTo>
                  <a:pt x="0" y="1093557"/>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22" id="22"/>
          <p:cNvSpPr/>
          <p:nvPr/>
        </p:nvSpPr>
        <p:spPr>
          <a:xfrm flipH="false" flipV="false" rot="0">
            <a:off x="16813924" y="848359"/>
            <a:ext cx="890752" cy="1093557"/>
          </a:xfrm>
          <a:custGeom>
            <a:avLst/>
            <a:gdLst/>
            <a:ahLst/>
            <a:cxnLst/>
            <a:rect r="r" b="b" t="t" l="l"/>
            <a:pathLst>
              <a:path h="1093557" w="890752">
                <a:moveTo>
                  <a:pt x="0" y="0"/>
                </a:moveTo>
                <a:lnTo>
                  <a:pt x="890752" y="0"/>
                </a:lnTo>
                <a:lnTo>
                  <a:pt x="890752" y="1093558"/>
                </a:lnTo>
                <a:lnTo>
                  <a:pt x="0" y="1093558"/>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23" id="23"/>
          <p:cNvSpPr/>
          <p:nvPr/>
        </p:nvSpPr>
        <p:spPr>
          <a:xfrm flipH="false" flipV="false" rot="0">
            <a:off x="16075572" y="1028700"/>
            <a:ext cx="890752" cy="1093557"/>
          </a:xfrm>
          <a:custGeom>
            <a:avLst/>
            <a:gdLst/>
            <a:ahLst/>
            <a:cxnLst/>
            <a:rect r="r" b="b" t="t" l="l"/>
            <a:pathLst>
              <a:path h="1093557" w="890752">
                <a:moveTo>
                  <a:pt x="0" y="0"/>
                </a:moveTo>
                <a:lnTo>
                  <a:pt x="890752" y="0"/>
                </a:lnTo>
                <a:lnTo>
                  <a:pt x="890752" y="1093557"/>
                </a:lnTo>
                <a:lnTo>
                  <a:pt x="0" y="1093557"/>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Tree>
  </p:cSld>
  <p:clrMapOvr>
    <a:masterClrMapping/>
  </p:clrMapOvr>
  <p:transition spd="fast">
    <p:fade/>
  </p:transition>
</p:sld>
</file>

<file path=ppt/slides/slide12.xml><?xml version="1.0" encoding="utf-8"?>
<p:sld xmlns:p="http://schemas.openxmlformats.org/presentationml/2006/main" xmlns:a="http://schemas.openxmlformats.org/drawingml/2006/main" xmlns:r="http://schemas.openxmlformats.org/officeDocument/2006/relationships">
  <p:cSld>
    <p:bg>
      <p:bgPr>
        <a:solidFill>
          <a:srgbClr val="F8DB94"/>
        </a:solidFill>
      </p:bgPr>
    </p:bg>
    <p:spTree>
      <p:nvGrpSpPr>
        <p:cNvPr id="1" name=""/>
        <p:cNvGrpSpPr/>
        <p:nvPr/>
      </p:nvGrpSpPr>
      <p:grpSpPr>
        <a:xfrm>
          <a:off x="0" y="0"/>
          <a:ext cx="0" cy="0"/>
          <a:chOff x="0" y="0"/>
          <a:chExt cx="0" cy="0"/>
        </a:xfrm>
      </p:grpSpPr>
      <p:sp>
        <p:nvSpPr>
          <p:cNvPr name="Freeform 2" id="2"/>
          <p:cNvSpPr/>
          <p:nvPr/>
        </p:nvSpPr>
        <p:spPr>
          <a:xfrm flipH="true" flipV="false" rot="0">
            <a:off x="1028700" y="813761"/>
            <a:ext cx="12273116" cy="8836643"/>
          </a:xfrm>
          <a:custGeom>
            <a:avLst/>
            <a:gdLst/>
            <a:ahLst/>
            <a:cxnLst/>
            <a:rect r="r" b="b" t="t" l="l"/>
            <a:pathLst>
              <a:path h="8836643" w="12273116">
                <a:moveTo>
                  <a:pt x="12273116" y="0"/>
                </a:moveTo>
                <a:lnTo>
                  <a:pt x="0" y="0"/>
                </a:lnTo>
                <a:lnTo>
                  <a:pt x="0" y="8836643"/>
                </a:lnTo>
                <a:lnTo>
                  <a:pt x="12273116" y="8836643"/>
                </a:lnTo>
                <a:lnTo>
                  <a:pt x="12273116" y="0"/>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nvGrpSpPr>
          <p:cNvPr name="Group 3" id="3"/>
          <p:cNvGrpSpPr/>
          <p:nvPr/>
        </p:nvGrpSpPr>
        <p:grpSpPr>
          <a:xfrm rot="0">
            <a:off x="5166252" y="5837157"/>
            <a:ext cx="4180575" cy="234659"/>
            <a:chOff x="0" y="0"/>
            <a:chExt cx="6041073" cy="339090"/>
          </a:xfrm>
        </p:grpSpPr>
        <p:sp>
          <p:nvSpPr>
            <p:cNvPr name="Freeform 4" id="4"/>
            <p:cNvSpPr/>
            <p:nvPr/>
          </p:nvSpPr>
          <p:spPr>
            <a:xfrm flipH="false" flipV="false" rot="0">
              <a:off x="108895" y="45680"/>
              <a:ext cx="5830624" cy="244675"/>
            </a:xfrm>
            <a:custGeom>
              <a:avLst/>
              <a:gdLst/>
              <a:ahLst/>
              <a:cxnLst/>
              <a:rect r="r" b="b" t="t" l="l"/>
              <a:pathLst>
                <a:path h="244675" w="5830624">
                  <a:moveTo>
                    <a:pt x="123244" y="104180"/>
                  </a:moveTo>
                  <a:cubicBezTo>
                    <a:pt x="1477843" y="34330"/>
                    <a:pt x="2720468" y="14010"/>
                    <a:pt x="3537051" y="6390"/>
                  </a:cubicBezTo>
                  <a:cubicBezTo>
                    <a:pt x="4225275" y="-1230"/>
                    <a:pt x="5088285" y="-2500"/>
                    <a:pt x="5443321" y="5120"/>
                  </a:cubicBezTo>
                  <a:cubicBezTo>
                    <a:pt x="5579874" y="7660"/>
                    <a:pt x="5664536" y="3850"/>
                    <a:pt x="5730081" y="17820"/>
                  </a:cubicBezTo>
                  <a:cubicBezTo>
                    <a:pt x="5771046" y="25440"/>
                    <a:pt x="5798357" y="38140"/>
                    <a:pt x="5812012" y="54650"/>
                  </a:cubicBezTo>
                  <a:cubicBezTo>
                    <a:pt x="5831130" y="74970"/>
                    <a:pt x="5831130" y="113070"/>
                    <a:pt x="5812012" y="133390"/>
                  </a:cubicBezTo>
                  <a:cubicBezTo>
                    <a:pt x="5798357" y="149900"/>
                    <a:pt x="5762854" y="162600"/>
                    <a:pt x="5730081" y="170220"/>
                  </a:cubicBezTo>
                  <a:cubicBezTo>
                    <a:pt x="5694577" y="177840"/>
                    <a:pt x="5650881" y="181650"/>
                    <a:pt x="5612646" y="176570"/>
                  </a:cubicBezTo>
                  <a:cubicBezTo>
                    <a:pt x="5568950" y="170220"/>
                    <a:pt x="5503404" y="146090"/>
                    <a:pt x="5484287" y="124500"/>
                  </a:cubicBezTo>
                  <a:cubicBezTo>
                    <a:pt x="5465170" y="102910"/>
                    <a:pt x="5476094" y="66080"/>
                    <a:pt x="5503404" y="47030"/>
                  </a:cubicBezTo>
                  <a:cubicBezTo>
                    <a:pt x="5530715" y="26710"/>
                    <a:pt x="5604453" y="10200"/>
                    <a:pt x="5653612" y="10200"/>
                  </a:cubicBezTo>
                  <a:cubicBezTo>
                    <a:pt x="5702770" y="10200"/>
                    <a:pt x="5773778" y="27980"/>
                    <a:pt x="5803819" y="47030"/>
                  </a:cubicBezTo>
                  <a:cubicBezTo>
                    <a:pt x="5831130" y="66080"/>
                    <a:pt x="5839323" y="104180"/>
                    <a:pt x="5820205" y="125770"/>
                  </a:cubicBezTo>
                  <a:cubicBezTo>
                    <a:pt x="5803819" y="146090"/>
                    <a:pt x="5771046" y="162600"/>
                    <a:pt x="5691847" y="176570"/>
                  </a:cubicBezTo>
                  <a:cubicBezTo>
                    <a:pt x="5394162" y="226100"/>
                    <a:pt x="4012253" y="152440"/>
                    <a:pt x="3266678" y="154980"/>
                  </a:cubicBezTo>
                  <a:cubicBezTo>
                    <a:pt x="2624882" y="157520"/>
                    <a:pt x="2032245" y="165140"/>
                    <a:pt x="1480574" y="181650"/>
                  </a:cubicBezTo>
                  <a:cubicBezTo>
                    <a:pt x="999910" y="195620"/>
                    <a:pt x="325341" y="256580"/>
                    <a:pt x="136899" y="242610"/>
                  </a:cubicBezTo>
                  <a:cubicBezTo>
                    <a:pt x="85009" y="237530"/>
                    <a:pt x="65892" y="232450"/>
                    <a:pt x="41312" y="221020"/>
                  </a:cubicBezTo>
                  <a:cubicBezTo>
                    <a:pt x="19464" y="210860"/>
                    <a:pt x="347" y="191810"/>
                    <a:pt x="347" y="176570"/>
                  </a:cubicBezTo>
                  <a:cubicBezTo>
                    <a:pt x="-2384" y="161330"/>
                    <a:pt x="11271" y="141010"/>
                    <a:pt x="33119" y="129580"/>
                  </a:cubicBezTo>
                  <a:cubicBezTo>
                    <a:pt x="52237" y="118150"/>
                    <a:pt x="123244" y="104180"/>
                    <a:pt x="123244" y="104180"/>
                  </a:cubicBezTo>
                </a:path>
              </a:pathLst>
            </a:custGeom>
            <a:solidFill>
              <a:srgbClr val="A2C3CD"/>
            </a:solidFill>
            <a:ln cap="sq">
              <a:noFill/>
              <a:prstDash val="solid"/>
              <a:miter/>
            </a:ln>
          </p:spPr>
        </p:sp>
      </p:grpSp>
      <p:sp>
        <p:nvSpPr>
          <p:cNvPr name="Freeform 5" id="5"/>
          <p:cNvSpPr/>
          <p:nvPr/>
        </p:nvSpPr>
        <p:spPr>
          <a:xfrm flipH="false" flipV="false" rot="0">
            <a:off x="7760719" y="1028700"/>
            <a:ext cx="1230503" cy="1510663"/>
          </a:xfrm>
          <a:custGeom>
            <a:avLst/>
            <a:gdLst/>
            <a:ahLst/>
            <a:cxnLst/>
            <a:rect r="r" b="b" t="t" l="l"/>
            <a:pathLst>
              <a:path h="1510663" w="1230503">
                <a:moveTo>
                  <a:pt x="0" y="0"/>
                </a:moveTo>
                <a:lnTo>
                  <a:pt x="1230503" y="0"/>
                </a:lnTo>
                <a:lnTo>
                  <a:pt x="1230503" y="1510663"/>
                </a:lnTo>
                <a:lnTo>
                  <a:pt x="0" y="1510663"/>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6" id="6"/>
          <p:cNvSpPr/>
          <p:nvPr/>
        </p:nvSpPr>
        <p:spPr>
          <a:xfrm flipH="false" flipV="false" rot="3620095">
            <a:off x="10258531" y="786614"/>
            <a:ext cx="858465" cy="1584415"/>
          </a:xfrm>
          <a:custGeom>
            <a:avLst/>
            <a:gdLst/>
            <a:ahLst/>
            <a:cxnLst/>
            <a:rect r="r" b="b" t="t" l="l"/>
            <a:pathLst>
              <a:path h="1584415" w="858465">
                <a:moveTo>
                  <a:pt x="0" y="0"/>
                </a:moveTo>
                <a:lnTo>
                  <a:pt x="858465" y="0"/>
                </a:lnTo>
                <a:lnTo>
                  <a:pt x="858465" y="1584415"/>
                </a:lnTo>
                <a:lnTo>
                  <a:pt x="0" y="1584415"/>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7" id="7"/>
          <p:cNvSpPr/>
          <p:nvPr/>
        </p:nvSpPr>
        <p:spPr>
          <a:xfrm flipH="false" flipV="false" rot="-800762">
            <a:off x="1266653" y="7189673"/>
            <a:ext cx="1986176" cy="404458"/>
          </a:xfrm>
          <a:custGeom>
            <a:avLst/>
            <a:gdLst/>
            <a:ahLst/>
            <a:cxnLst/>
            <a:rect r="r" b="b" t="t" l="l"/>
            <a:pathLst>
              <a:path h="404458" w="1986176">
                <a:moveTo>
                  <a:pt x="0" y="0"/>
                </a:moveTo>
                <a:lnTo>
                  <a:pt x="1986175" y="0"/>
                </a:lnTo>
                <a:lnTo>
                  <a:pt x="1986175" y="404458"/>
                </a:lnTo>
                <a:lnTo>
                  <a:pt x="0" y="404458"/>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8" id="8"/>
          <p:cNvSpPr/>
          <p:nvPr/>
        </p:nvSpPr>
        <p:spPr>
          <a:xfrm flipH="false" flipV="false" rot="0">
            <a:off x="13339916" y="1028700"/>
            <a:ext cx="4608576" cy="8229600"/>
          </a:xfrm>
          <a:custGeom>
            <a:avLst/>
            <a:gdLst/>
            <a:ahLst/>
            <a:cxnLst/>
            <a:rect r="r" b="b" t="t" l="l"/>
            <a:pathLst>
              <a:path h="8229600" w="4608576">
                <a:moveTo>
                  <a:pt x="0" y="0"/>
                </a:moveTo>
                <a:lnTo>
                  <a:pt x="4608576" y="0"/>
                </a:lnTo>
                <a:lnTo>
                  <a:pt x="4608576" y="8229600"/>
                </a:lnTo>
                <a:lnTo>
                  <a:pt x="0" y="8229600"/>
                </a:lnTo>
                <a:lnTo>
                  <a:pt x="0" y="0"/>
                </a:lnTo>
                <a:close/>
              </a:path>
            </a:pathLst>
          </a:custGeom>
          <a:blipFill>
            <a:blip r:embed="rId10"/>
            <a:stretch>
              <a:fillRect l="0" t="0" r="0" b="0"/>
            </a:stretch>
          </a:blipFill>
        </p:spPr>
      </p:sp>
      <p:sp>
        <p:nvSpPr>
          <p:cNvPr name="TextBox 9" id="9"/>
          <p:cNvSpPr txBox="true"/>
          <p:nvPr/>
        </p:nvSpPr>
        <p:spPr>
          <a:xfrm rot="0">
            <a:off x="1684243" y="3271757"/>
            <a:ext cx="10829362" cy="2079626"/>
          </a:xfrm>
          <a:prstGeom prst="rect">
            <a:avLst/>
          </a:prstGeom>
        </p:spPr>
        <p:txBody>
          <a:bodyPr anchor="t" rtlCol="false" tIns="0" lIns="0" bIns="0" rIns="0">
            <a:spAutoFit/>
          </a:bodyPr>
          <a:lstStyle/>
          <a:p>
            <a:pPr algn="ctr">
              <a:lnSpc>
                <a:spcPts val="8000"/>
              </a:lnSpc>
            </a:pPr>
            <a:r>
              <a:rPr lang="en-US" sz="8000" spc="-160">
                <a:solidFill>
                  <a:srgbClr val="000000"/>
                </a:solidFill>
                <a:latin typeface="League Spartan"/>
                <a:ea typeface="League Spartan"/>
                <a:cs typeface="League Spartan"/>
                <a:sym typeface="League Spartan"/>
              </a:rPr>
              <a:t>TERIMA KASIH</a:t>
            </a:r>
          </a:p>
          <a:p>
            <a:pPr algn="ctr">
              <a:lnSpc>
                <a:spcPts val="8000"/>
              </a:lnSpc>
            </a:pPr>
            <a:r>
              <a:rPr lang="en-US" sz="8000" spc="-160">
                <a:solidFill>
                  <a:srgbClr val="000000"/>
                </a:solidFill>
                <a:latin typeface="League Spartan"/>
                <a:ea typeface="League Spartan"/>
                <a:cs typeface="League Spartan"/>
                <a:sym typeface="League Spartan"/>
              </a:rPr>
              <a:t>THANK YOU</a:t>
            </a:r>
          </a:p>
        </p:txBody>
      </p:sp>
      <p:sp>
        <p:nvSpPr>
          <p:cNvPr name="TextBox 10" id="10"/>
          <p:cNvSpPr txBox="true"/>
          <p:nvPr/>
        </p:nvSpPr>
        <p:spPr>
          <a:xfrm rot="0">
            <a:off x="3272689" y="6525882"/>
            <a:ext cx="7652468" cy="1149111"/>
          </a:xfrm>
          <a:prstGeom prst="rect">
            <a:avLst/>
          </a:prstGeom>
        </p:spPr>
        <p:txBody>
          <a:bodyPr anchor="t" rtlCol="false" tIns="0" lIns="0" bIns="0" rIns="0">
            <a:spAutoFit/>
          </a:bodyPr>
          <a:lstStyle/>
          <a:p>
            <a:pPr algn="ctr">
              <a:lnSpc>
                <a:spcPts val="4249"/>
              </a:lnSpc>
            </a:pPr>
            <a:r>
              <a:rPr lang="en-US" b="true" sz="3268" spc="65">
                <a:solidFill>
                  <a:srgbClr val="000000"/>
                </a:solidFill>
                <a:latin typeface="Helvetica World Bold"/>
                <a:ea typeface="Helvetica World Bold"/>
                <a:cs typeface="Helvetica World Bold"/>
                <a:sym typeface="Helvetica World Bold"/>
              </a:rPr>
              <a:t>Discovering the World’s Most Logical Language</a:t>
            </a:r>
          </a:p>
        </p:txBody>
      </p:sp>
    </p:spTree>
  </p:cSld>
  <p:clrMapOvr>
    <a:masterClrMapping/>
  </p:clrMapOvr>
  <p:transition spd="fast">
    <p:fade/>
  </p:transition>
</p:sld>
</file>

<file path=ppt/slides/slide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2013597" y="1548936"/>
            <a:ext cx="14260805" cy="6216144"/>
          </a:xfrm>
          <a:custGeom>
            <a:avLst/>
            <a:gdLst/>
            <a:ahLst/>
            <a:cxnLst/>
            <a:rect r="r" b="b" t="t" l="l"/>
            <a:pathLst>
              <a:path h="6216144" w="14260805">
                <a:moveTo>
                  <a:pt x="0" y="0"/>
                </a:moveTo>
                <a:lnTo>
                  <a:pt x="14260806" y="0"/>
                </a:lnTo>
                <a:lnTo>
                  <a:pt x="14260806" y="6216144"/>
                </a:lnTo>
                <a:lnTo>
                  <a:pt x="0" y="6216144"/>
                </a:lnTo>
                <a:lnTo>
                  <a:pt x="0" y="0"/>
                </a:lnTo>
                <a:close/>
              </a:path>
            </a:pathLst>
          </a:custGeom>
          <a:blipFill>
            <a:blip r:embed="rId3"/>
            <a:stretch>
              <a:fillRect l="0" t="-2765" r="0" b="-2765"/>
            </a:stretch>
          </a:blipFill>
        </p:spPr>
      </p:sp>
      <p:grpSp>
        <p:nvGrpSpPr>
          <p:cNvPr name="Group 3" id="3"/>
          <p:cNvGrpSpPr/>
          <p:nvPr/>
        </p:nvGrpSpPr>
        <p:grpSpPr>
          <a:xfrm rot="0">
            <a:off x="12033743" y="6835884"/>
            <a:ext cx="3065368" cy="1206282"/>
            <a:chOff x="0" y="0"/>
            <a:chExt cx="737571" cy="290249"/>
          </a:xfrm>
        </p:grpSpPr>
        <p:sp>
          <p:nvSpPr>
            <p:cNvPr name="Freeform 4" id="4"/>
            <p:cNvSpPr/>
            <p:nvPr/>
          </p:nvSpPr>
          <p:spPr>
            <a:xfrm flipH="false" flipV="false" rot="0">
              <a:off x="0" y="0"/>
              <a:ext cx="737571" cy="290249"/>
            </a:xfrm>
            <a:custGeom>
              <a:avLst/>
              <a:gdLst/>
              <a:ahLst/>
              <a:cxnLst/>
              <a:rect r="r" b="b" t="t" l="l"/>
              <a:pathLst>
                <a:path h="290249" w="737571">
                  <a:moveTo>
                    <a:pt x="58089" y="0"/>
                  </a:moveTo>
                  <a:lnTo>
                    <a:pt x="679482" y="0"/>
                  </a:lnTo>
                  <a:cubicBezTo>
                    <a:pt x="711564" y="0"/>
                    <a:pt x="737571" y="26007"/>
                    <a:pt x="737571" y="58089"/>
                  </a:cubicBezTo>
                  <a:lnTo>
                    <a:pt x="737571" y="232160"/>
                  </a:lnTo>
                  <a:cubicBezTo>
                    <a:pt x="737571" y="247566"/>
                    <a:pt x="731451" y="262341"/>
                    <a:pt x="720557" y="273235"/>
                  </a:cubicBezTo>
                  <a:cubicBezTo>
                    <a:pt x="709663" y="284129"/>
                    <a:pt x="694888" y="290249"/>
                    <a:pt x="679482" y="290249"/>
                  </a:cubicBezTo>
                  <a:lnTo>
                    <a:pt x="58089" y="290249"/>
                  </a:lnTo>
                  <a:cubicBezTo>
                    <a:pt x="42683" y="290249"/>
                    <a:pt x="27908" y="284129"/>
                    <a:pt x="17014" y="273235"/>
                  </a:cubicBezTo>
                  <a:cubicBezTo>
                    <a:pt x="6120" y="262341"/>
                    <a:pt x="0" y="247566"/>
                    <a:pt x="0" y="232160"/>
                  </a:cubicBezTo>
                  <a:lnTo>
                    <a:pt x="0" y="58089"/>
                  </a:lnTo>
                  <a:cubicBezTo>
                    <a:pt x="0" y="26007"/>
                    <a:pt x="26007" y="0"/>
                    <a:pt x="58089" y="0"/>
                  </a:cubicBezTo>
                  <a:close/>
                </a:path>
              </a:pathLst>
            </a:custGeom>
            <a:solidFill>
              <a:srgbClr val="FFFFFF"/>
            </a:solidFill>
          </p:spPr>
        </p:sp>
        <p:sp>
          <p:nvSpPr>
            <p:cNvPr name="TextBox 5" id="5"/>
            <p:cNvSpPr txBox="true"/>
            <p:nvPr/>
          </p:nvSpPr>
          <p:spPr>
            <a:xfrm>
              <a:off x="0" y="-38100"/>
              <a:ext cx="737571" cy="328349"/>
            </a:xfrm>
            <a:prstGeom prst="rect">
              <a:avLst/>
            </a:prstGeom>
          </p:spPr>
          <p:txBody>
            <a:bodyPr anchor="ctr" rtlCol="false" tIns="55605" lIns="55605" bIns="55605" rIns="55605"/>
            <a:lstStyle/>
            <a:p>
              <a:pPr algn="ctr">
                <a:lnSpc>
                  <a:spcPts val="2659"/>
                </a:lnSpc>
                <a:spcBef>
                  <a:spcPct val="0"/>
                </a:spcBef>
              </a:pPr>
            </a:p>
          </p:txBody>
        </p:sp>
      </p:grpSp>
      <p:grpSp>
        <p:nvGrpSpPr>
          <p:cNvPr name="Group 6" id="6"/>
          <p:cNvGrpSpPr/>
          <p:nvPr/>
        </p:nvGrpSpPr>
        <p:grpSpPr>
          <a:xfrm rot="0">
            <a:off x="10237226" y="1163333"/>
            <a:ext cx="3065368" cy="1206282"/>
            <a:chOff x="0" y="0"/>
            <a:chExt cx="737571" cy="290249"/>
          </a:xfrm>
        </p:grpSpPr>
        <p:sp>
          <p:nvSpPr>
            <p:cNvPr name="Freeform 7" id="7"/>
            <p:cNvSpPr/>
            <p:nvPr/>
          </p:nvSpPr>
          <p:spPr>
            <a:xfrm flipH="false" flipV="false" rot="0">
              <a:off x="0" y="0"/>
              <a:ext cx="737571" cy="290249"/>
            </a:xfrm>
            <a:custGeom>
              <a:avLst/>
              <a:gdLst/>
              <a:ahLst/>
              <a:cxnLst/>
              <a:rect r="r" b="b" t="t" l="l"/>
              <a:pathLst>
                <a:path h="290249" w="737571">
                  <a:moveTo>
                    <a:pt x="58089" y="0"/>
                  </a:moveTo>
                  <a:lnTo>
                    <a:pt x="679482" y="0"/>
                  </a:lnTo>
                  <a:cubicBezTo>
                    <a:pt x="711564" y="0"/>
                    <a:pt x="737571" y="26007"/>
                    <a:pt x="737571" y="58089"/>
                  </a:cubicBezTo>
                  <a:lnTo>
                    <a:pt x="737571" y="232160"/>
                  </a:lnTo>
                  <a:cubicBezTo>
                    <a:pt x="737571" y="247566"/>
                    <a:pt x="731451" y="262341"/>
                    <a:pt x="720557" y="273235"/>
                  </a:cubicBezTo>
                  <a:cubicBezTo>
                    <a:pt x="709663" y="284129"/>
                    <a:pt x="694888" y="290249"/>
                    <a:pt x="679482" y="290249"/>
                  </a:cubicBezTo>
                  <a:lnTo>
                    <a:pt x="58089" y="290249"/>
                  </a:lnTo>
                  <a:cubicBezTo>
                    <a:pt x="42683" y="290249"/>
                    <a:pt x="27908" y="284129"/>
                    <a:pt x="17014" y="273235"/>
                  </a:cubicBezTo>
                  <a:cubicBezTo>
                    <a:pt x="6120" y="262341"/>
                    <a:pt x="0" y="247566"/>
                    <a:pt x="0" y="232160"/>
                  </a:cubicBezTo>
                  <a:lnTo>
                    <a:pt x="0" y="58089"/>
                  </a:lnTo>
                  <a:cubicBezTo>
                    <a:pt x="0" y="26007"/>
                    <a:pt x="26007" y="0"/>
                    <a:pt x="58089" y="0"/>
                  </a:cubicBezTo>
                  <a:close/>
                </a:path>
              </a:pathLst>
            </a:custGeom>
            <a:solidFill>
              <a:srgbClr val="FFFFFF"/>
            </a:solidFill>
          </p:spPr>
        </p:sp>
        <p:sp>
          <p:nvSpPr>
            <p:cNvPr name="TextBox 8" id="8"/>
            <p:cNvSpPr txBox="true"/>
            <p:nvPr/>
          </p:nvSpPr>
          <p:spPr>
            <a:xfrm>
              <a:off x="0" y="-38100"/>
              <a:ext cx="737571" cy="328349"/>
            </a:xfrm>
            <a:prstGeom prst="rect">
              <a:avLst/>
            </a:prstGeom>
          </p:spPr>
          <p:txBody>
            <a:bodyPr anchor="ctr" rtlCol="false" tIns="55605" lIns="55605" bIns="55605" rIns="55605"/>
            <a:lstStyle/>
            <a:p>
              <a:pPr algn="ctr">
                <a:lnSpc>
                  <a:spcPts val="2659"/>
                </a:lnSpc>
                <a:spcBef>
                  <a:spcPct val="0"/>
                </a:spcBef>
              </a:pPr>
            </a:p>
          </p:txBody>
        </p:sp>
      </p:grpSp>
      <p:grpSp>
        <p:nvGrpSpPr>
          <p:cNvPr name="Group 9" id="9"/>
          <p:cNvGrpSpPr/>
          <p:nvPr/>
        </p:nvGrpSpPr>
        <p:grpSpPr>
          <a:xfrm rot="3361706">
            <a:off x="2917404" y="1797135"/>
            <a:ext cx="2356209" cy="945495"/>
            <a:chOff x="0" y="0"/>
            <a:chExt cx="566938" cy="227500"/>
          </a:xfrm>
        </p:grpSpPr>
        <p:sp>
          <p:nvSpPr>
            <p:cNvPr name="Freeform 10" id="10"/>
            <p:cNvSpPr/>
            <p:nvPr/>
          </p:nvSpPr>
          <p:spPr>
            <a:xfrm flipH="false" flipV="false" rot="0">
              <a:off x="0" y="0"/>
              <a:ext cx="566938" cy="227500"/>
            </a:xfrm>
            <a:custGeom>
              <a:avLst/>
              <a:gdLst/>
              <a:ahLst/>
              <a:cxnLst/>
              <a:rect r="r" b="b" t="t" l="l"/>
              <a:pathLst>
                <a:path h="227500" w="566938">
                  <a:moveTo>
                    <a:pt x="75572" y="0"/>
                  </a:moveTo>
                  <a:lnTo>
                    <a:pt x="491365" y="0"/>
                  </a:lnTo>
                  <a:cubicBezTo>
                    <a:pt x="511408" y="0"/>
                    <a:pt x="530630" y="7962"/>
                    <a:pt x="544803" y="22135"/>
                  </a:cubicBezTo>
                  <a:cubicBezTo>
                    <a:pt x="558976" y="36307"/>
                    <a:pt x="566938" y="55529"/>
                    <a:pt x="566938" y="75572"/>
                  </a:cubicBezTo>
                  <a:lnTo>
                    <a:pt x="566938" y="151927"/>
                  </a:lnTo>
                  <a:cubicBezTo>
                    <a:pt x="566938" y="171970"/>
                    <a:pt x="558976" y="191193"/>
                    <a:pt x="544803" y="205365"/>
                  </a:cubicBezTo>
                  <a:cubicBezTo>
                    <a:pt x="530630" y="219538"/>
                    <a:pt x="511408" y="227500"/>
                    <a:pt x="491365" y="227500"/>
                  </a:cubicBezTo>
                  <a:lnTo>
                    <a:pt x="75572" y="227500"/>
                  </a:lnTo>
                  <a:cubicBezTo>
                    <a:pt x="55529" y="227500"/>
                    <a:pt x="36307" y="219538"/>
                    <a:pt x="22135" y="205365"/>
                  </a:cubicBezTo>
                  <a:cubicBezTo>
                    <a:pt x="7962" y="191193"/>
                    <a:pt x="0" y="171970"/>
                    <a:pt x="0" y="151927"/>
                  </a:cubicBezTo>
                  <a:lnTo>
                    <a:pt x="0" y="75572"/>
                  </a:lnTo>
                  <a:cubicBezTo>
                    <a:pt x="0" y="55529"/>
                    <a:pt x="7962" y="36307"/>
                    <a:pt x="22135" y="22135"/>
                  </a:cubicBezTo>
                  <a:cubicBezTo>
                    <a:pt x="36307" y="7962"/>
                    <a:pt x="55529" y="0"/>
                    <a:pt x="75572" y="0"/>
                  </a:cubicBezTo>
                  <a:close/>
                </a:path>
              </a:pathLst>
            </a:custGeom>
            <a:solidFill>
              <a:srgbClr val="FFFFFF"/>
            </a:solidFill>
          </p:spPr>
        </p:sp>
        <p:sp>
          <p:nvSpPr>
            <p:cNvPr name="TextBox 11" id="11"/>
            <p:cNvSpPr txBox="true"/>
            <p:nvPr/>
          </p:nvSpPr>
          <p:spPr>
            <a:xfrm>
              <a:off x="0" y="-38100"/>
              <a:ext cx="566938" cy="265600"/>
            </a:xfrm>
            <a:prstGeom prst="rect">
              <a:avLst/>
            </a:prstGeom>
          </p:spPr>
          <p:txBody>
            <a:bodyPr anchor="ctr" rtlCol="false" tIns="55605" lIns="55605" bIns="55605" rIns="55605"/>
            <a:lstStyle/>
            <a:p>
              <a:pPr algn="ctr">
                <a:lnSpc>
                  <a:spcPts val="2659"/>
                </a:lnSpc>
                <a:spcBef>
                  <a:spcPct val="0"/>
                </a:spcBef>
              </a:pPr>
            </a:p>
          </p:txBody>
        </p:sp>
      </p:grpSp>
      <p:grpSp>
        <p:nvGrpSpPr>
          <p:cNvPr name="Group 12" id="12"/>
          <p:cNvGrpSpPr/>
          <p:nvPr/>
        </p:nvGrpSpPr>
        <p:grpSpPr>
          <a:xfrm rot="0">
            <a:off x="1553895" y="8026207"/>
            <a:ext cx="3357339" cy="1544381"/>
            <a:chOff x="0" y="0"/>
            <a:chExt cx="909592" cy="418414"/>
          </a:xfrm>
        </p:grpSpPr>
        <p:sp>
          <p:nvSpPr>
            <p:cNvPr name="Freeform 13" id="13"/>
            <p:cNvSpPr/>
            <p:nvPr/>
          </p:nvSpPr>
          <p:spPr>
            <a:xfrm flipH="false" flipV="false" rot="0">
              <a:off x="0" y="0"/>
              <a:ext cx="909592" cy="418414"/>
            </a:xfrm>
            <a:custGeom>
              <a:avLst/>
              <a:gdLst/>
              <a:ahLst/>
              <a:cxnLst/>
              <a:rect r="r" b="b" t="t" l="l"/>
              <a:pathLst>
                <a:path h="418414" w="909592">
                  <a:moveTo>
                    <a:pt x="117604" y="0"/>
                  </a:moveTo>
                  <a:lnTo>
                    <a:pt x="791988" y="0"/>
                  </a:lnTo>
                  <a:cubicBezTo>
                    <a:pt x="823178" y="0"/>
                    <a:pt x="853092" y="12390"/>
                    <a:pt x="875147" y="34446"/>
                  </a:cubicBezTo>
                  <a:cubicBezTo>
                    <a:pt x="897202" y="56501"/>
                    <a:pt x="909592" y="86414"/>
                    <a:pt x="909592" y="117604"/>
                  </a:cubicBezTo>
                  <a:lnTo>
                    <a:pt x="909592" y="300809"/>
                  </a:lnTo>
                  <a:cubicBezTo>
                    <a:pt x="909592" y="332000"/>
                    <a:pt x="897202" y="361913"/>
                    <a:pt x="875147" y="383968"/>
                  </a:cubicBezTo>
                  <a:cubicBezTo>
                    <a:pt x="853092" y="406023"/>
                    <a:pt x="823178" y="418414"/>
                    <a:pt x="791988" y="418414"/>
                  </a:cubicBezTo>
                  <a:lnTo>
                    <a:pt x="117604" y="418414"/>
                  </a:lnTo>
                  <a:cubicBezTo>
                    <a:pt x="86414" y="418414"/>
                    <a:pt x="56501" y="406023"/>
                    <a:pt x="34446" y="383968"/>
                  </a:cubicBezTo>
                  <a:cubicBezTo>
                    <a:pt x="12390" y="361913"/>
                    <a:pt x="0" y="332000"/>
                    <a:pt x="0" y="300809"/>
                  </a:cubicBezTo>
                  <a:lnTo>
                    <a:pt x="0" y="117604"/>
                  </a:lnTo>
                  <a:cubicBezTo>
                    <a:pt x="0" y="86414"/>
                    <a:pt x="12390" y="56501"/>
                    <a:pt x="34446" y="34446"/>
                  </a:cubicBezTo>
                  <a:cubicBezTo>
                    <a:pt x="56501" y="12390"/>
                    <a:pt x="86414" y="0"/>
                    <a:pt x="117604" y="0"/>
                  </a:cubicBezTo>
                  <a:close/>
                </a:path>
              </a:pathLst>
            </a:custGeom>
            <a:solidFill>
              <a:srgbClr val="E1A07C"/>
            </a:solidFill>
          </p:spPr>
        </p:sp>
        <p:sp>
          <p:nvSpPr>
            <p:cNvPr name="TextBox 14" id="14"/>
            <p:cNvSpPr txBox="true"/>
            <p:nvPr/>
          </p:nvSpPr>
          <p:spPr>
            <a:xfrm>
              <a:off x="0" y="95250"/>
              <a:ext cx="909592" cy="323164"/>
            </a:xfrm>
            <a:prstGeom prst="rect">
              <a:avLst/>
            </a:prstGeom>
          </p:spPr>
          <p:txBody>
            <a:bodyPr anchor="ctr" rtlCol="false" tIns="50800" lIns="50800" bIns="50800" rIns="50800"/>
            <a:lstStyle/>
            <a:p>
              <a:pPr algn="ctr">
                <a:lnSpc>
                  <a:spcPts val="5049"/>
                </a:lnSpc>
              </a:pPr>
              <a:r>
                <a:rPr lang="en-US" sz="4999" b="true">
                  <a:solidFill>
                    <a:srgbClr val="000000"/>
                  </a:solidFill>
                  <a:latin typeface="Montserrat Bold"/>
                  <a:ea typeface="Montserrat Bold"/>
                  <a:cs typeface="Montserrat Bold"/>
                  <a:sym typeface="Montserrat Bold"/>
                </a:rPr>
                <a:t>17,000</a:t>
              </a:r>
            </a:p>
            <a:p>
              <a:pPr algn="ctr">
                <a:lnSpc>
                  <a:spcPts val="3938"/>
                </a:lnSpc>
              </a:pPr>
              <a:r>
                <a:rPr lang="en-US" b="true" sz="3899">
                  <a:solidFill>
                    <a:srgbClr val="000000"/>
                  </a:solidFill>
                  <a:latin typeface="Montserrat Bold"/>
                  <a:ea typeface="Montserrat Bold"/>
                  <a:cs typeface="Montserrat Bold"/>
                  <a:sym typeface="Montserrat Bold"/>
                </a:rPr>
                <a:t>Islands</a:t>
              </a:r>
            </a:p>
          </p:txBody>
        </p:sp>
      </p:grpSp>
      <p:grpSp>
        <p:nvGrpSpPr>
          <p:cNvPr name="Group 15" id="15"/>
          <p:cNvGrpSpPr/>
          <p:nvPr/>
        </p:nvGrpSpPr>
        <p:grpSpPr>
          <a:xfrm rot="0">
            <a:off x="6136617" y="8026207"/>
            <a:ext cx="4823700" cy="1531242"/>
            <a:chOff x="0" y="0"/>
            <a:chExt cx="1306868" cy="414854"/>
          </a:xfrm>
        </p:grpSpPr>
        <p:sp>
          <p:nvSpPr>
            <p:cNvPr name="Freeform 16" id="16"/>
            <p:cNvSpPr/>
            <p:nvPr/>
          </p:nvSpPr>
          <p:spPr>
            <a:xfrm flipH="false" flipV="false" rot="0">
              <a:off x="0" y="0"/>
              <a:ext cx="1306868" cy="414854"/>
            </a:xfrm>
            <a:custGeom>
              <a:avLst/>
              <a:gdLst/>
              <a:ahLst/>
              <a:cxnLst/>
              <a:rect r="r" b="b" t="t" l="l"/>
              <a:pathLst>
                <a:path h="414854" w="1306868">
                  <a:moveTo>
                    <a:pt x="81854" y="0"/>
                  </a:moveTo>
                  <a:lnTo>
                    <a:pt x="1225015" y="0"/>
                  </a:lnTo>
                  <a:cubicBezTo>
                    <a:pt x="1246724" y="0"/>
                    <a:pt x="1267544" y="8624"/>
                    <a:pt x="1282894" y="23974"/>
                  </a:cubicBezTo>
                  <a:cubicBezTo>
                    <a:pt x="1298245" y="39325"/>
                    <a:pt x="1306868" y="60145"/>
                    <a:pt x="1306868" y="81854"/>
                  </a:cubicBezTo>
                  <a:lnTo>
                    <a:pt x="1306868" y="333000"/>
                  </a:lnTo>
                  <a:cubicBezTo>
                    <a:pt x="1306868" y="378207"/>
                    <a:pt x="1270221" y="414854"/>
                    <a:pt x="1225015" y="414854"/>
                  </a:cubicBezTo>
                  <a:lnTo>
                    <a:pt x="81854" y="414854"/>
                  </a:lnTo>
                  <a:cubicBezTo>
                    <a:pt x="36647" y="414854"/>
                    <a:pt x="0" y="378207"/>
                    <a:pt x="0" y="333000"/>
                  </a:cubicBezTo>
                  <a:lnTo>
                    <a:pt x="0" y="81854"/>
                  </a:lnTo>
                  <a:cubicBezTo>
                    <a:pt x="0" y="36647"/>
                    <a:pt x="36647" y="0"/>
                    <a:pt x="81854" y="0"/>
                  </a:cubicBezTo>
                  <a:close/>
                </a:path>
              </a:pathLst>
            </a:custGeom>
            <a:solidFill>
              <a:srgbClr val="E1A07C"/>
            </a:solidFill>
          </p:spPr>
        </p:sp>
        <p:sp>
          <p:nvSpPr>
            <p:cNvPr name="TextBox 17" id="17"/>
            <p:cNvSpPr txBox="true"/>
            <p:nvPr/>
          </p:nvSpPr>
          <p:spPr>
            <a:xfrm>
              <a:off x="0" y="95250"/>
              <a:ext cx="1306868" cy="319604"/>
            </a:xfrm>
            <a:prstGeom prst="rect">
              <a:avLst/>
            </a:prstGeom>
          </p:spPr>
          <p:txBody>
            <a:bodyPr anchor="ctr" rtlCol="false" tIns="50800" lIns="50800" bIns="50800" rIns="50800"/>
            <a:lstStyle/>
            <a:p>
              <a:pPr algn="ctr">
                <a:lnSpc>
                  <a:spcPts val="5049"/>
                </a:lnSpc>
              </a:pPr>
              <a:r>
                <a:rPr lang="en-US" b="true" sz="4999" spc="-99">
                  <a:solidFill>
                    <a:srgbClr val="000000"/>
                  </a:solidFill>
                  <a:latin typeface="Montserrat Bold"/>
                  <a:ea typeface="Montserrat Bold"/>
                  <a:cs typeface="Montserrat Bold"/>
                  <a:sym typeface="Montserrat Bold"/>
                </a:rPr>
                <a:t>1,300</a:t>
              </a:r>
            </a:p>
            <a:p>
              <a:pPr algn="ctr">
                <a:lnSpc>
                  <a:spcPts val="3939"/>
                </a:lnSpc>
              </a:pPr>
              <a:r>
                <a:rPr lang="en-US" b="true" sz="3900" spc="-78">
                  <a:solidFill>
                    <a:srgbClr val="000000"/>
                  </a:solidFill>
                  <a:latin typeface="Montserrat Bold"/>
                  <a:ea typeface="Montserrat Bold"/>
                  <a:cs typeface="Montserrat Bold"/>
                  <a:sym typeface="Montserrat Bold"/>
                </a:rPr>
                <a:t>ethnic groups</a:t>
              </a:r>
            </a:p>
          </p:txBody>
        </p:sp>
      </p:grpSp>
      <p:grpSp>
        <p:nvGrpSpPr>
          <p:cNvPr name="Group 18" id="18"/>
          <p:cNvGrpSpPr/>
          <p:nvPr/>
        </p:nvGrpSpPr>
        <p:grpSpPr>
          <a:xfrm rot="0">
            <a:off x="5285160" y="8558406"/>
            <a:ext cx="479983" cy="479983"/>
            <a:chOff x="0" y="0"/>
            <a:chExt cx="812800" cy="812800"/>
          </a:xfrm>
        </p:grpSpPr>
        <p:sp>
          <p:nvSpPr>
            <p:cNvPr name="Freeform 19" id="19"/>
            <p:cNvSpPr/>
            <p:nvPr/>
          </p:nvSpPr>
          <p:spPr>
            <a:xfrm flipH="false" flipV="false" rot="0">
              <a:off x="0" y="0"/>
              <a:ext cx="812800" cy="812800"/>
            </a:xfrm>
            <a:custGeom>
              <a:avLst/>
              <a:gdLst/>
              <a:ahLst/>
              <a:cxnLst/>
              <a:rect r="r" b="b" t="t" l="l"/>
              <a:pathLst>
                <a:path h="812800" w="812800">
                  <a:moveTo>
                    <a:pt x="812800" y="406400"/>
                  </a:moveTo>
                  <a:lnTo>
                    <a:pt x="406400" y="0"/>
                  </a:lnTo>
                  <a:lnTo>
                    <a:pt x="406400" y="203200"/>
                  </a:lnTo>
                  <a:lnTo>
                    <a:pt x="0" y="203200"/>
                  </a:lnTo>
                  <a:lnTo>
                    <a:pt x="0" y="609600"/>
                  </a:lnTo>
                  <a:lnTo>
                    <a:pt x="406400" y="609600"/>
                  </a:lnTo>
                  <a:lnTo>
                    <a:pt x="406400" y="812800"/>
                  </a:lnTo>
                  <a:lnTo>
                    <a:pt x="812800" y="406400"/>
                  </a:lnTo>
                  <a:close/>
                </a:path>
              </a:pathLst>
            </a:custGeom>
            <a:solidFill>
              <a:srgbClr val="864F3F"/>
            </a:solidFill>
          </p:spPr>
        </p:sp>
        <p:sp>
          <p:nvSpPr>
            <p:cNvPr name="TextBox 20" id="20"/>
            <p:cNvSpPr txBox="true"/>
            <p:nvPr/>
          </p:nvSpPr>
          <p:spPr>
            <a:xfrm>
              <a:off x="0" y="165100"/>
              <a:ext cx="711200" cy="444500"/>
            </a:xfrm>
            <a:prstGeom prst="rect">
              <a:avLst/>
            </a:prstGeom>
          </p:spPr>
          <p:txBody>
            <a:bodyPr anchor="ctr" rtlCol="false" tIns="50800" lIns="50800" bIns="50800" rIns="50800"/>
            <a:lstStyle/>
            <a:p>
              <a:pPr algn="ctr">
                <a:lnSpc>
                  <a:spcPts val="2659"/>
                </a:lnSpc>
              </a:pPr>
            </a:p>
          </p:txBody>
        </p:sp>
      </p:grpSp>
      <p:grpSp>
        <p:nvGrpSpPr>
          <p:cNvPr name="Group 21" id="21"/>
          <p:cNvGrpSpPr/>
          <p:nvPr/>
        </p:nvGrpSpPr>
        <p:grpSpPr>
          <a:xfrm rot="0">
            <a:off x="11910404" y="8026207"/>
            <a:ext cx="4823700" cy="1531242"/>
            <a:chOff x="0" y="0"/>
            <a:chExt cx="1306868" cy="414854"/>
          </a:xfrm>
        </p:grpSpPr>
        <p:sp>
          <p:nvSpPr>
            <p:cNvPr name="Freeform 22" id="22"/>
            <p:cNvSpPr/>
            <p:nvPr/>
          </p:nvSpPr>
          <p:spPr>
            <a:xfrm flipH="false" flipV="false" rot="0">
              <a:off x="0" y="0"/>
              <a:ext cx="1306868" cy="414854"/>
            </a:xfrm>
            <a:custGeom>
              <a:avLst/>
              <a:gdLst/>
              <a:ahLst/>
              <a:cxnLst/>
              <a:rect r="r" b="b" t="t" l="l"/>
              <a:pathLst>
                <a:path h="414854" w="1306868">
                  <a:moveTo>
                    <a:pt x="81854" y="0"/>
                  </a:moveTo>
                  <a:lnTo>
                    <a:pt x="1225015" y="0"/>
                  </a:lnTo>
                  <a:cubicBezTo>
                    <a:pt x="1246724" y="0"/>
                    <a:pt x="1267544" y="8624"/>
                    <a:pt x="1282894" y="23974"/>
                  </a:cubicBezTo>
                  <a:cubicBezTo>
                    <a:pt x="1298245" y="39325"/>
                    <a:pt x="1306868" y="60145"/>
                    <a:pt x="1306868" y="81854"/>
                  </a:cubicBezTo>
                  <a:lnTo>
                    <a:pt x="1306868" y="333000"/>
                  </a:lnTo>
                  <a:cubicBezTo>
                    <a:pt x="1306868" y="378207"/>
                    <a:pt x="1270221" y="414854"/>
                    <a:pt x="1225015" y="414854"/>
                  </a:cubicBezTo>
                  <a:lnTo>
                    <a:pt x="81854" y="414854"/>
                  </a:lnTo>
                  <a:cubicBezTo>
                    <a:pt x="36647" y="414854"/>
                    <a:pt x="0" y="378207"/>
                    <a:pt x="0" y="333000"/>
                  </a:cubicBezTo>
                  <a:lnTo>
                    <a:pt x="0" y="81854"/>
                  </a:lnTo>
                  <a:cubicBezTo>
                    <a:pt x="0" y="36647"/>
                    <a:pt x="36647" y="0"/>
                    <a:pt x="81854" y="0"/>
                  </a:cubicBezTo>
                  <a:close/>
                </a:path>
              </a:pathLst>
            </a:custGeom>
            <a:solidFill>
              <a:srgbClr val="E1A07C"/>
            </a:solidFill>
          </p:spPr>
        </p:sp>
        <p:sp>
          <p:nvSpPr>
            <p:cNvPr name="TextBox 23" id="23"/>
            <p:cNvSpPr txBox="true"/>
            <p:nvPr/>
          </p:nvSpPr>
          <p:spPr>
            <a:xfrm>
              <a:off x="0" y="95250"/>
              <a:ext cx="1306868" cy="319604"/>
            </a:xfrm>
            <a:prstGeom prst="rect">
              <a:avLst/>
            </a:prstGeom>
          </p:spPr>
          <p:txBody>
            <a:bodyPr anchor="ctr" rtlCol="false" tIns="50800" lIns="50800" bIns="50800" rIns="50800"/>
            <a:lstStyle/>
            <a:p>
              <a:pPr algn="ctr">
                <a:lnSpc>
                  <a:spcPts val="5049"/>
                </a:lnSpc>
              </a:pPr>
              <a:r>
                <a:rPr lang="en-US" b="true" sz="4999" spc="-99">
                  <a:solidFill>
                    <a:srgbClr val="000000"/>
                  </a:solidFill>
                  <a:latin typeface="Montserrat Bold"/>
                  <a:ea typeface="Montserrat Bold"/>
                  <a:cs typeface="Montserrat Bold"/>
                  <a:sym typeface="Montserrat Bold"/>
                </a:rPr>
                <a:t>718</a:t>
              </a:r>
            </a:p>
            <a:p>
              <a:pPr algn="ctr">
                <a:lnSpc>
                  <a:spcPts val="3939"/>
                </a:lnSpc>
              </a:pPr>
              <a:r>
                <a:rPr lang="en-US" b="true" sz="3900" spc="-78">
                  <a:solidFill>
                    <a:srgbClr val="000000"/>
                  </a:solidFill>
                  <a:latin typeface="Montserrat Bold"/>
                  <a:ea typeface="Montserrat Bold"/>
                  <a:cs typeface="Montserrat Bold"/>
                  <a:sym typeface="Montserrat Bold"/>
                </a:rPr>
                <a:t>distinct languages</a:t>
              </a:r>
            </a:p>
          </p:txBody>
        </p:sp>
      </p:grpSp>
      <p:grpSp>
        <p:nvGrpSpPr>
          <p:cNvPr name="Group 24" id="24"/>
          <p:cNvGrpSpPr/>
          <p:nvPr/>
        </p:nvGrpSpPr>
        <p:grpSpPr>
          <a:xfrm rot="0">
            <a:off x="11195370" y="8551837"/>
            <a:ext cx="479983" cy="479983"/>
            <a:chOff x="0" y="0"/>
            <a:chExt cx="812800" cy="812800"/>
          </a:xfrm>
        </p:grpSpPr>
        <p:sp>
          <p:nvSpPr>
            <p:cNvPr name="Freeform 25" id="25"/>
            <p:cNvSpPr/>
            <p:nvPr/>
          </p:nvSpPr>
          <p:spPr>
            <a:xfrm flipH="false" flipV="false" rot="0">
              <a:off x="0" y="0"/>
              <a:ext cx="812800" cy="812800"/>
            </a:xfrm>
            <a:custGeom>
              <a:avLst/>
              <a:gdLst/>
              <a:ahLst/>
              <a:cxnLst/>
              <a:rect r="r" b="b" t="t" l="l"/>
              <a:pathLst>
                <a:path h="812800" w="812800">
                  <a:moveTo>
                    <a:pt x="812800" y="406400"/>
                  </a:moveTo>
                  <a:lnTo>
                    <a:pt x="406400" y="0"/>
                  </a:lnTo>
                  <a:lnTo>
                    <a:pt x="406400" y="203200"/>
                  </a:lnTo>
                  <a:lnTo>
                    <a:pt x="0" y="203200"/>
                  </a:lnTo>
                  <a:lnTo>
                    <a:pt x="0" y="609600"/>
                  </a:lnTo>
                  <a:lnTo>
                    <a:pt x="406400" y="609600"/>
                  </a:lnTo>
                  <a:lnTo>
                    <a:pt x="406400" y="812800"/>
                  </a:lnTo>
                  <a:lnTo>
                    <a:pt x="812800" y="406400"/>
                  </a:lnTo>
                  <a:close/>
                </a:path>
              </a:pathLst>
            </a:custGeom>
            <a:solidFill>
              <a:srgbClr val="864F3F"/>
            </a:solidFill>
          </p:spPr>
        </p:sp>
        <p:sp>
          <p:nvSpPr>
            <p:cNvPr name="TextBox 26" id="26"/>
            <p:cNvSpPr txBox="true"/>
            <p:nvPr/>
          </p:nvSpPr>
          <p:spPr>
            <a:xfrm>
              <a:off x="0" y="165100"/>
              <a:ext cx="711200" cy="444500"/>
            </a:xfrm>
            <a:prstGeom prst="rect">
              <a:avLst/>
            </a:prstGeom>
          </p:spPr>
          <p:txBody>
            <a:bodyPr anchor="ctr" rtlCol="false" tIns="50800" lIns="50800" bIns="50800" rIns="50800"/>
            <a:lstStyle/>
            <a:p>
              <a:pPr algn="ctr">
                <a:lnSpc>
                  <a:spcPts val="2659"/>
                </a:lnSpc>
              </a:pPr>
            </a:p>
          </p:txBody>
        </p:sp>
      </p:grpSp>
    </p:spTree>
  </p:cSld>
  <p:clrMapOvr>
    <a:masterClrMapping/>
  </p:clrMapOvr>
  <p:transition spd="fast">
    <p:fade/>
  </p:transition>
</p:sld>
</file>

<file path=ppt/slides/slide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028700" y="1028700"/>
            <a:ext cx="16097068" cy="8229600"/>
            <a:chOff x="0" y="0"/>
            <a:chExt cx="903946" cy="462141"/>
          </a:xfrm>
        </p:grpSpPr>
        <p:sp>
          <p:nvSpPr>
            <p:cNvPr name="Freeform 3" id="3"/>
            <p:cNvSpPr/>
            <p:nvPr/>
          </p:nvSpPr>
          <p:spPr>
            <a:xfrm flipH="false" flipV="false" rot="0">
              <a:off x="0" y="0"/>
              <a:ext cx="903946" cy="462141"/>
            </a:xfrm>
            <a:custGeom>
              <a:avLst/>
              <a:gdLst/>
              <a:ahLst/>
              <a:cxnLst/>
              <a:rect r="r" b="b" t="t" l="l"/>
              <a:pathLst>
                <a:path h="462141" w="903946">
                  <a:moveTo>
                    <a:pt x="25926" y="0"/>
                  </a:moveTo>
                  <a:lnTo>
                    <a:pt x="878020" y="0"/>
                  </a:lnTo>
                  <a:cubicBezTo>
                    <a:pt x="892339" y="0"/>
                    <a:pt x="903946" y="11608"/>
                    <a:pt x="903946" y="25926"/>
                  </a:cubicBezTo>
                  <a:lnTo>
                    <a:pt x="903946" y="436215"/>
                  </a:lnTo>
                  <a:cubicBezTo>
                    <a:pt x="903946" y="450533"/>
                    <a:pt x="892339" y="462141"/>
                    <a:pt x="878020" y="462141"/>
                  </a:cubicBezTo>
                  <a:lnTo>
                    <a:pt x="25926" y="462141"/>
                  </a:lnTo>
                  <a:cubicBezTo>
                    <a:pt x="19050" y="462141"/>
                    <a:pt x="12456" y="459410"/>
                    <a:pt x="7594" y="454547"/>
                  </a:cubicBezTo>
                  <a:cubicBezTo>
                    <a:pt x="2732" y="449685"/>
                    <a:pt x="0" y="443091"/>
                    <a:pt x="0" y="436215"/>
                  </a:cubicBezTo>
                  <a:lnTo>
                    <a:pt x="0" y="25926"/>
                  </a:lnTo>
                  <a:cubicBezTo>
                    <a:pt x="0" y="19050"/>
                    <a:pt x="2732" y="12456"/>
                    <a:pt x="7594" y="7594"/>
                  </a:cubicBezTo>
                  <a:cubicBezTo>
                    <a:pt x="12456" y="2732"/>
                    <a:pt x="19050" y="0"/>
                    <a:pt x="25926" y="0"/>
                  </a:cubicBezTo>
                  <a:close/>
                </a:path>
              </a:pathLst>
            </a:custGeom>
            <a:solidFill>
              <a:srgbClr val="FFFFFF"/>
            </a:solidFill>
          </p:spPr>
        </p:sp>
        <p:sp>
          <p:nvSpPr>
            <p:cNvPr name="TextBox 4" id="4"/>
            <p:cNvSpPr txBox="true"/>
            <p:nvPr/>
          </p:nvSpPr>
          <p:spPr>
            <a:xfrm>
              <a:off x="0" y="-28575"/>
              <a:ext cx="903946" cy="490716"/>
            </a:xfrm>
            <a:prstGeom prst="rect">
              <a:avLst/>
            </a:prstGeom>
          </p:spPr>
          <p:txBody>
            <a:bodyPr anchor="ctr" rtlCol="false" tIns="50800" lIns="50800" bIns="50800" rIns="50800"/>
            <a:lstStyle/>
            <a:p>
              <a:pPr algn="ctr">
                <a:lnSpc>
                  <a:spcPts val="2430"/>
                </a:lnSpc>
              </a:pPr>
            </a:p>
          </p:txBody>
        </p:sp>
      </p:grpSp>
      <p:sp>
        <p:nvSpPr>
          <p:cNvPr name="Freeform 5" id="5"/>
          <p:cNvSpPr/>
          <p:nvPr/>
        </p:nvSpPr>
        <p:spPr>
          <a:xfrm flipH="false" flipV="false" rot="0">
            <a:off x="2449028" y="3388993"/>
            <a:ext cx="13389944" cy="4947187"/>
          </a:xfrm>
          <a:custGeom>
            <a:avLst/>
            <a:gdLst/>
            <a:ahLst/>
            <a:cxnLst/>
            <a:rect r="r" b="b" t="t" l="l"/>
            <a:pathLst>
              <a:path h="4947187" w="13389944">
                <a:moveTo>
                  <a:pt x="0" y="0"/>
                </a:moveTo>
                <a:lnTo>
                  <a:pt x="13389944" y="0"/>
                </a:lnTo>
                <a:lnTo>
                  <a:pt x="13389944" y="4947187"/>
                </a:lnTo>
                <a:lnTo>
                  <a:pt x="0" y="4947187"/>
                </a:lnTo>
                <a:lnTo>
                  <a:pt x="0" y="0"/>
                </a:lnTo>
                <a:close/>
              </a:path>
            </a:pathLst>
          </a:custGeom>
          <a:blipFill>
            <a:blip r:embed="rId3"/>
            <a:stretch>
              <a:fillRect l="-7540" t="-91827" r="-6284" b="-116249"/>
            </a:stretch>
          </a:blipFill>
        </p:spPr>
      </p:sp>
      <p:sp>
        <p:nvSpPr>
          <p:cNvPr name="Freeform 6" id="6"/>
          <p:cNvSpPr/>
          <p:nvPr/>
        </p:nvSpPr>
        <p:spPr>
          <a:xfrm flipH="false" flipV="false" rot="0">
            <a:off x="0" y="7219658"/>
            <a:ext cx="3415057" cy="3067342"/>
          </a:xfrm>
          <a:custGeom>
            <a:avLst/>
            <a:gdLst/>
            <a:ahLst/>
            <a:cxnLst/>
            <a:rect r="r" b="b" t="t" l="l"/>
            <a:pathLst>
              <a:path h="3067342" w="3415057">
                <a:moveTo>
                  <a:pt x="0" y="0"/>
                </a:moveTo>
                <a:lnTo>
                  <a:pt x="3415057" y="0"/>
                </a:lnTo>
                <a:lnTo>
                  <a:pt x="3415057" y="3067342"/>
                </a:lnTo>
                <a:lnTo>
                  <a:pt x="0" y="3067342"/>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a:ln cap="sq">
            <a:noFill/>
            <a:prstDash val="solid"/>
            <a:miter/>
          </a:ln>
        </p:spPr>
      </p:sp>
      <p:sp>
        <p:nvSpPr>
          <p:cNvPr name="TextBox 7" id="7"/>
          <p:cNvSpPr txBox="true"/>
          <p:nvPr/>
        </p:nvSpPr>
        <p:spPr>
          <a:xfrm rot="0">
            <a:off x="2843138" y="2186461"/>
            <a:ext cx="12601724" cy="800105"/>
          </a:xfrm>
          <a:prstGeom prst="rect">
            <a:avLst/>
          </a:prstGeom>
        </p:spPr>
        <p:txBody>
          <a:bodyPr anchor="t" rtlCol="false" tIns="0" lIns="0" bIns="0" rIns="0">
            <a:spAutoFit/>
          </a:bodyPr>
          <a:lstStyle/>
          <a:p>
            <a:pPr algn="ctr">
              <a:lnSpc>
                <a:spcPts val="6000"/>
              </a:lnSpc>
              <a:spcBef>
                <a:spcPct val="0"/>
              </a:spcBef>
            </a:pPr>
            <a:r>
              <a:rPr lang="en-US" b="true" sz="6000" spc="-120">
                <a:solidFill>
                  <a:srgbClr val="000000"/>
                </a:solidFill>
                <a:latin typeface="Montserrat Bold"/>
                <a:ea typeface="Montserrat Bold"/>
                <a:cs typeface="Montserrat Bold"/>
                <a:sym typeface="Montserrat Bold"/>
              </a:rPr>
              <a:t>How Different Ethnic Say “Hello”</a:t>
            </a:r>
          </a:p>
        </p:txBody>
      </p:sp>
    </p:spTree>
  </p:cSld>
  <p:clrMapOvr>
    <a:masterClrMapping/>
  </p:clrMapOvr>
  <p:transition spd="fast">
    <p:fade/>
  </p:transition>
</p:sld>
</file>

<file path=ppt/slides/slide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1379300" y="1575430"/>
            <a:ext cx="5779847" cy="3482484"/>
          </a:xfrm>
          <a:custGeom>
            <a:avLst/>
            <a:gdLst/>
            <a:ahLst/>
            <a:cxnLst/>
            <a:rect r="r" b="b" t="t" l="l"/>
            <a:pathLst>
              <a:path h="3482484" w="5779847">
                <a:moveTo>
                  <a:pt x="0" y="0"/>
                </a:moveTo>
                <a:lnTo>
                  <a:pt x="5779848" y="0"/>
                </a:lnTo>
                <a:lnTo>
                  <a:pt x="5779848" y="3482485"/>
                </a:lnTo>
                <a:lnTo>
                  <a:pt x="0" y="3482485"/>
                </a:lnTo>
                <a:lnTo>
                  <a:pt x="0" y="0"/>
                </a:lnTo>
                <a:close/>
              </a:path>
            </a:pathLst>
          </a:custGeom>
          <a:blipFill>
            <a:blip r:embed="rId3"/>
            <a:stretch>
              <a:fillRect l="-11281" t="-23524" r="0" b="0"/>
            </a:stretch>
          </a:blipFill>
        </p:spPr>
      </p:sp>
      <p:sp>
        <p:nvSpPr>
          <p:cNvPr name="Freeform 3" id="3"/>
          <p:cNvSpPr/>
          <p:nvPr/>
        </p:nvSpPr>
        <p:spPr>
          <a:xfrm flipH="false" flipV="false" rot="0">
            <a:off x="1379300" y="5224337"/>
            <a:ext cx="5779847" cy="3426396"/>
          </a:xfrm>
          <a:custGeom>
            <a:avLst/>
            <a:gdLst/>
            <a:ahLst/>
            <a:cxnLst/>
            <a:rect r="r" b="b" t="t" l="l"/>
            <a:pathLst>
              <a:path h="3426396" w="5779847">
                <a:moveTo>
                  <a:pt x="0" y="0"/>
                </a:moveTo>
                <a:lnTo>
                  <a:pt x="5779848" y="0"/>
                </a:lnTo>
                <a:lnTo>
                  <a:pt x="5779848" y="3426396"/>
                </a:lnTo>
                <a:lnTo>
                  <a:pt x="0" y="3426396"/>
                </a:lnTo>
                <a:lnTo>
                  <a:pt x="0" y="0"/>
                </a:lnTo>
                <a:close/>
              </a:path>
            </a:pathLst>
          </a:custGeom>
          <a:blipFill>
            <a:blip r:embed="rId4"/>
            <a:stretch>
              <a:fillRect l="0" t="-12597" r="0" b="0"/>
            </a:stretch>
          </a:blipFill>
        </p:spPr>
      </p:sp>
      <p:sp>
        <p:nvSpPr>
          <p:cNvPr name="Freeform 4" id="4"/>
          <p:cNvSpPr/>
          <p:nvPr/>
        </p:nvSpPr>
        <p:spPr>
          <a:xfrm flipH="false" flipV="false" rot="0">
            <a:off x="7348247" y="1575430"/>
            <a:ext cx="9560452" cy="7136139"/>
          </a:xfrm>
          <a:custGeom>
            <a:avLst/>
            <a:gdLst/>
            <a:ahLst/>
            <a:cxnLst/>
            <a:rect r="r" b="b" t="t" l="l"/>
            <a:pathLst>
              <a:path h="7136139" w="9560452">
                <a:moveTo>
                  <a:pt x="0" y="0"/>
                </a:moveTo>
                <a:lnTo>
                  <a:pt x="9560453" y="0"/>
                </a:lnTo>
                <a:lnTo>
                  <a:pt x="9560453" y="7136140"/>
                </a:lnTo>
                <a:lnTo>
                  <a:pt x="0" y="7136140"/>
                </a:lnTo>
                <a:lnTo>
                  <a:pt x="0" y="0"/>
                </a:lnTo>
                <a:close/>
              </a:path>
            </a:pathLst>
          </a:custGeom>
          <a:blipFill>
            <a:blip r:embed="rId5"/>
            <a:stretch>
              <a:fillRect l="-9027" t="0" r="-9721" b="0"/>
            </a:stretch>
          </a:blipFill>
        </p:spPr>
      </p:sp>
      <p:grpSp>
        <p:nvGrpSpPr>
          <p:cNvPr name="Group 5" id="5"/>
          <p:cNvGrpSpPr/>
          <p:nvPr/>
        </p:nvGrpSpPr>
        <p:grpSpPr>
          <a:xfrm rot="0">
            <a:off x="16108124" y="3869927"/>
            <a:ext cx="1151176" cy="615694"/>
            <a:chOff x="0" y="0"/>
            <a:chExt cx="1519710" cy="812800"/>
          </a:xfrm>
        </p:grpSpPr>
        <p:sp>
          <p:nvSpPr>
            <p:cNvPr name="Freeform 6" id="6"/>
            <p:cNvSpPr/>
            <p:nvPr/>
          </p:nvSpPr>
          <p:spPr>
            <a:xfrm flipH="false" flipV="false" rot="0">
              <a:off x="0" y="0"/>
              <a:ext cx="1519710" cy="812800"/>
            </a:xfrm>
            <a:custGeom>
              <a:avLst/>
              <a:gdLst/>
              <a:ahLst/>
              <a:cxnLst/>
              <a:rect r="r" b="b" t="t" l="l"/>
              <a:pathLst>
                <a:path h="812800" w="1519710">
                  <a:moveTo>
                    <a:pt x="0" y="406400"/>
                  </a:moveTo>
                  <a:lnTo>
                    <a:pt x="406400" y="0"/>
                  </a:lnTo>
                  <a:lnTo>
                    <a:pt x="406400" y="203200"/>
                  </a:lnTo>
                  <a:lnTo>
                    <a:pt x="1519710" y="203200"/>
                  </a:lnTo>
                  <a:lnTo>
                    <a:pt x="1519710" y="609600"/>
                  </a:lnTo>
                  <a:lnTo>
                    <a:pt x="406400" y="609600"/>
                  </a:lnTo>
                  <a:lnTo>
                    <a:pt x="406400" y="812800"/>
                  </a:lnTo>
                  <a:lnTo>
                    <a:pt x="0" y="406400"/>
                  </a:lnTo>
                  <a:close/>
                </a:path>
              </a:pathLst>
            </a:custGeom>
            <a:solidFill>
              <a:srgbClr val="C40B0B"/>
            </a:solidFill>
          </p:spPr>
        </p:sp>
        <p:sp>
          <p:nvSpPr>
            <p:cNvPr name="TextBox 7" id="7"/>
            <p:cNvSpPr txBox="true"/>
            <p:nvPr/>
          </p:nvSpPr>
          <p:spPr>
            <a:xfrm>
              <a:off x="101600" y="174625"/>
              <a:ext cx="1418110" cy="434975"/>
            </a:xfrm>
            <a:prstGeom prst="rect">
              <a:avLst/>
            </a:prstGeom>
          </p:spPr>
          <p:txBody>
            <a:bodyPr anchor="ctr" rtlCol="false" tIns="50800" lIns="50800" bIns="50800" rIns="50800"/>
            <a:lstStyle/>
            <a:p>
              <a:pPr algn="ctr">
                <a:lnSpc>
                  <a:spcPts val="2430"/>
                </a:lnSpc>
              </a:pPr>
            </a:p>
          </p:txBody>
        </p:sp>
      </p:grpSp>
      <p:sp>
        <p:nvSpPr>
          <p:cNvPr name="TextBox 8" id="8"/>
          <p:cNvSpPr txBox="true"/>
          <p:nvPr/>
        </p:nvSpPr>
        <p:spPr>
          <a:xfrm rot="0">
            <a:off x="2925387" y="822745"/>
            <a:ext cx="12437225" cy="1128481"/>
          </a:xfrm>
          <a:prstGeom prst="rect">
            <a:avLst/>
          </a:prstGeom>
        </p:spPr>
        <p:txBody>
          <a:bodyPr anchor="t" rtlCol="false" tIns="0" lIns="0" bIns="0" rIns="0">
            <a:spAutoFit/>
          </a:bodyPr>
          <a:lstStyle/>
          <a:p>
            <a:pPr algn="ctr">
              <a:lnSpc>
                <a:spcPts val="4345"/>
              </a:lnSpc>
            </a:pPr>
            <a:r>
              <a:rPr lang="en-US" b="true" sz="4345" spc="-86">
                <a:solidFill>
                  <a:srgbClr val="000000"/>
                </a:solidFill>
                <a:latin typeface="Montserrat Bold"/>
                <a:ea typeface="Montserrat Bold"/>
                <a:cs typeface="Montserrat Bold"/>
                <a:sym typeface="Montserrat Bold"/>
              </a:rPr>
              <a:t>1928: The Youth Pledge (Sumpah Pemuda)</a:t>
            </a:r>
          </a:p>
          <a:p>
            <a:pPr algn="ctr" marL="0" indent="0" lvl="1">
              <a:lnSpc>
                <a:spcPts val="4345"/>
              </a:lnSpc>
              <a:spcBef>
                <a:spcPct val="0"/>
              </a:spcBef>
            </a:pPr>
          </a:p>
        </p:txBody>
      </p:sp>
      <p:grpSp>
        <p:nvGrpSpPr>
          <p:cNvPr name="Group 9" id="9"/>
          <p:cNvGrpSpPr/>
          <p:nvPr/>
        </p:nvGrpSpPr>
        <p:grpSpPr>
          <a:xfrm rot="0">
            <a:off x="2864513" y="8873495"/>
            <a:ext cx="4823700" cy="1075684"/>
            <a:chOff x="0" y="0"/>
            <a:chExt cx="1306868" cy="291431"/>
          </a:xfrm>
        </p:grpSpPr>
        <p:sp>
          <p:nvSpPr>
            <p:cNvPr name="Freeform 10" id="10"/>
            <p:cNvSpPr/>
            <p:nvPr/>
          </p:nvSpPr>
          <p:spPr>
            <a:xfrm flipH="false" flipV="false" rot="0">
              <a:off x="0" y="0"/>
              <a:ext cx="1306868" cy="291431"/>
            </a:xfrm>
            <a:custGeom>
              <a:avLst/>
              <a:gdLst/>
              <a:ahLst/>
              <a:cxnLst/>
              <a:rect r="r" b="b" t="t" l="l"/>
              <a:pathLst>
                <a:path h="291431" w="1306868">
                  <a:moveTo>
                    <a:pt x="81854" y="0"/>
                  </a:moveTo>
                  <a:lnTo>
                    <a:pt x="1225015" y="0"/>
                  </a:lnTo>
                  <a:cubicBezTo>
                    <a:pt x="1246724" y="0"/>
                    <a:pt x="1267544" y="8624"/>
                    <a:pt x="1282894" y="23974"/>
                  </a:cubicBezTo>
                  <a:cubicBezTo>
                    <a:pt x="1298245" y="39325"/>
                    <a:pt x="1306868" y="60145"/>
                    <a:pt x="1306868" y="81854"/>
                  </a:cubicBezTo>
                  <a:lnTo>
                    <a:pt x="1306868" y="209578"/>
                  </a:lnTo>
                  <a:cubicBezTo>
                    <a:pt x="1306868" y="254784"/>
                    <a:pt x="1270221" y="291431"/>
                    <a:pt x="1225015" y="291431"/>
                  </a:cubicBezTo>
                  <a:lnTo>
                    <a:pt x="81854" y="291431"/>
                  </a:lnTo>
                  <a:cubicBezTo>
                    <a:pt x="36647" y="291431"/>
                    <a:pt x="0" y="254784"/>
                    <a:pt x="0" y="209578"/>
                  </a:cubicBezTo>
                  <a:lnTo>
                    <a:pt x="0" y="81854"/>
                  </a:lnTo>
                  <a:cubicBezTo>
                    <a:pt x="0" y="36647"/>
                    <a:pt x="36647" y="0"/>
                    <a:pt x="81854" y="0"/>
                  </a:cubicBezTo>
                  <a:close/>
                </a:path>
              </a:pathLst>
            </a:custGeom>
            <a:solidFill>
              <a:srgbClr val="E1A07C"/>
            </a:solidFill>
          </p:spPr>
        </p:sp>
        <p:sp>
          <p:nvSpPr>
            <p:cNvPr name="TextBox 11" id="11"/>
            <p:cNvSpPr txBox="true"/>
            <p:nvPr/>
          </p:nvSpPr>
          <p:spPr>
            <a:xfrm>
              <a:off x="0" y="95250"/>
              <a:ext cx="1306868" cy="196181"/>
            </a:xfrm>
            <a:prstGeom prst="rect">
              <a:avLst/>
            </a:prstGeom>
          </p:spPr>
          <p:txBody>
            <a:bodyPr anchor="ctr" rtlCol="false" tIns="50800" lIns="50800" bIns="50800" rIns="50800"/>
            <a:lstStyle/>
            <a:p>
              <a:pPr algn="ctr">
                <a:lnSpc>
                  <a:spcPts val="5049"/>
                </a:lnSpc>
              </a:pPr>
              <a:r>
                <a:rPr lang="en-US" b="true" sz="4999" spc="-99">
                  <a:solidFill>
                    <a:srgbClr val="000000"/>
                  </a:solidFill>
                  <a:latin typeface="Montserrat Bold"/>
                  <a:ea typeface="Montserrat Bold"/>
                  <a:cs typeface="Montserrat Bold"/>
                  <a:sym typeface="Montserrat Bold"/>
                </a:rPr>
                <a:t>Malay</a:t>
              </a:r>
            </a:p>
          </p:txBody>
        </p:sp>
      </p:grpSp>
      <p:grpSp>
        <p:nvGrpSpPr>
          <p:cNvPr name="Group 12" id="12"/>
          <p:cNvGrpSpPr/>
          <p:nvPr/>
        </p:nvGrpSpPr>
        <p:grpSpPr>
          <a:xfrm rot="0">
            <a:off x="8641373" y="8873495"/>
            <a:ext cx="6839264" cy="1075684"/>
            <a:chOff x="0" y="0"/>
            <a:chExt cx="1852938" cy="291431"/>
          </a:xfrm>
        </p:grpSpPr>
        <p:sp>
          <p:nvSpPr>
            <p:cNvPr name="Freeform 13" id="13"/>
            <p:cNvSpPr/>
            <p:nvPr/>
          </p:nvSpPr>
          <p:spPr>
            <a:xfrm flipH="false" flipV="false" rot="0">
              <a:off x="0" y="0"/>
              <a:ext cx="1852938" cy="291431"/>
            </a:xfrm>
            <a:custGeom>
              <a:avLst/>
              <a:gdLst/>
              <a:ahLst/>
              <a:cxnLst/>
              <a:rect r="r" b="b" t="t" l="l"/>
              <a:pathLst>
                <a:path h="291431" w="1852938">
                  <a:moveTo>
                    <a:pt x="57731" y="0"/>
                  </a:moveTo>
                  <a:lnTo>
                    <a:pt x="1795207" y="0"/>
                  </a:lnTo>
                  <a:cubicBezTo>
                    <a:pt x="1810518" y="0"/>
                    <a:pt x="1825202" y="6082"/>
                    <a:pt x="1836029" y="16909"/>
                  </a:cubicBezTo>
                  <a:cubicBezTo>
                    <a:pt x="1846856" y="27736"/>
                    <a:pt x="1852938" y="42420"/>
                    <a:pt x="1852938" y="57731"/>
                  </a:cubicBezTo>
                  <a:lnTo>
                    <a:pt x="1852938" y="233700"/>
                  </a:lnTo>
                  <a:cubicBezTo>
                    <a:pt x="1852938" y="265584"/>
                    <a:pt x="1827091" y="291431"/>
                    <a:pt x="1795207" y="291431"/>
                  </a:cubicBezTo>
                  <a:lnTo>
                    <a:pt x="57731" y="291431"/>
                  </a:lnTo>
                  <a:cubicBezTo>
                    <a:pt x="25847" y="291431"/>
                    <a:pt x="0" y="265584"/>
                    <a:pt x="0" y="233700"/>
                  </a:cubicBezTo>
                  <a:lnTo>
                    <a:pt x="0" y="57731"/>
                  </a:lnTo>
                  <a:cubicBezTo>
                    <a:pt x="0" y="25847"/>
                    <a:pt x="25847" y="0"/>
                    <a:pt x="57731" y="0"/>
                  </a:cubicBezTo>
                  <a:close/>
                </a:path>
              </a:pathLst>
            </a:custGeom>
            <a:solidFill>
              <a:srgbClr val="E1A07C"/>
            </a:solidFill>
          </p:spPr>
        </p:sp>
        <p:sp>
          <p:nvSpPr>
            <p:cNvPr name="TextBox 14" id="14"/>
            <p:cNvSpPr txBox="true"/>
            <p:nvPr/>
          </p:nvSpPr>
          <p:spPr>
            <a:xfrm>
              <a:off x="0" y="95250"/>
              <a:ext cx="1852938" cy="196181"/>
            </a:xfrm>
            <a:prstGeom prst="rect">
              <a:avLst/>
            </a:prstGeom>
          </p:spPr>
          <p:txBody>
            <a:bodyPr anchor="ctr" rtlCol="false" tIns="50800" lIns="50800" bIns="50800" rIns="50800"/>
            <a:lstStyle/>
            <a:p>
              <a:pPr algn="ctr">
                <a:lnSpc>
                  <a:spcPts val="5049"/>
                </a:lnSpc>
              </a:pPr>
              <a:r>
                <a:rPr lang="en-US" b="true" sz="4999" spc="-99">
                  <a:solidFill>
                    <a:srgbClr val="000000"/>
                  </a:solidFill>
                  <a:latin typeface="Montserrat Bold"/>
                  <a:ea typeface="Montserrat Bold"/>
                  <a:cs typeface="Montserrat Bold"/>
                  <a:sym typeface="Montserrat Bold"/>
                </a:rPr>
                <a:t>Bahasa Indonesia</a:t>
              </a:r>
            </a:p>
          </p:txBody>
        </p:sp>
      </p:grpSp>
      <p:grpSp>
        <p:nvGrpSpPr>
          <p:cNvPr name="Group 15" id="15"/>
          <p:cNvGrpSpPr/>
          <p:nvPr/>
        </p:nvGrpSpPr>
        <p:grpSpPr>
          <a:xfrm rot="0">
            <a:off x="7896227" y="9171345"/>
            <a:ext cx="479983" cy="479983"/>
            <a:chOff x="0" y="0"/>
            <a:chExt cx="812800" cy="812800"/>
          </a:xfrm>
        </p:grpSpPr>
        <p:sp>
          <p:nvSpPr>
            <p:cNvPr name="Freeform 16" id="16"/>
            <p:cNvSpPr/>
            <p:nvPr/>
          </p:nvSpPr>
          <p:spPr>
            <a:xfrm flipH="false" flipV="false" rot="0">
              <a:off x="0" y="0"/>
              <a:ext cx="812800" cy="812800"/>
            </a:xfrm>
            <a:custGeom>
              <a:avLst/>
              <a:gdLst/>
              <a:ahLst/>
              <a:cxnLst/>
              <a:rect r="r" b="b" t="t" l="l"/>
              <a:pathLst>
                <a:path h="812800" w="812800">
                  <a:moveTo>
                    <a:pt x="812800" y="406400"/>
                  </a:moveTo>
                  <a:lnTo>
                    <a:pt x="406400" y="0"/>
                  </a:lnTo>
                  <a:lnTo>
                    <a:pt x="406400" y="203200"/>
                  </a:lnTo>
                  <a:lnTo>
                    <a:pt x="0" y="203200"/>
                  </a:lnTo>
                  <a:lnTo>
                    <a:pt x="0" y="609600"/>
                  </a:lnTo>
                  <a:lnTo>
                    <a:pt x="406400" y="609600"/>
                  </a:lnTo>
                  <a:lnTo>
                    <a:pt x="406400" y="812800"/>
                  </a:lnTo>
                  <a:lnTo>
                    <a:pt x="812800" y="406400"/>
                  </a:lnTo>
                  <a:close/>
                </a:path>
              </a:pathLst>
            </a:custGeom>
            <a:solidFill>
              <a:srgbClr val="864F3F"/>
            </a:solidFill>
          </p:spPr>
        </p:sp>
        <p:sp>
          <p:nvSpPr>
            <p:cNvPr name="TextBox 17" id="17"/>
            <p:cNvSpPr txBox="true"/>
            <p:nvPr/>
          </p:nvSpPr>
          <p:spPr>
            <a:xfrm>
              <a:off x="0" y="165100"/>
              <a:ext cx="711200" cy="444500"/>
            </a:xfrm>
            <a:prstGeom prst="rect">
              <a:avLst/>
            </a:prstGeom>
          </p:spPr>
          <p:txBody>
            <a:bodyPr anchor="ctr" rtlCol="false" tIns="50800" lIns="50800" bIns="50800" rIns="50800"/>
            <a:lstStyle/>
            <a:p>
              <a:pPr algn="ctr">
                <a:lnSpc>
                  <a:spcPts val="2659"/>
                </a:lnSpc>
              </a:pPr>
            </a:p>
          </p:txBody>
        </p:sp>
      </p:grpSp>
    </p:spTree>
  </p:cSld>
  <p:clrMapOvr>
    <a:masterClrMapping/>
  </p:clrMapOvr>
  <p:transition spd="fast">
    <p:fade/>
  </p:transition>
</p:sld>
</file>

<file path=ppt/slides/slide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3605709" y="3267281"/>
            <a:ext cx="11076582" cy="5438959"/>
          </a:xfrm>
          <a:custGeom>
            <a:avLst/>
            <a:gdLst/>
            <a:ahLst/>
            <a:cxnLst/>
            <a:rect r="r" b="b" t="t" l="l"/>
            <a:pathLst>
              <a:path h="5438959" w="11076582">
                <a:moveTo>
                  <a:pt x="0" y="0"/>
                </a:moveTo>
                <a:lnTo>
                  <a:pt x="11076582" y="0"/>
                </a:lnTo>
                <a:lnTo>
                  <a:pt x="11076582" y="5438960"/>
                </a:lnTo>
                <a:lnTo>
                  <a:pt x="0" y="5438960"/>
                </a:lnTo>
                <a:lnTo>
                  <a:pt x="0" y="0"/>
                </a:lnTo>
                <a:close/>
              </a:path>
            </a:pathLst>
          </a:custGeom>
          <a:blipFill>
            <a:blip r:embed="rId3"/>
            <a:stretch>
              <a:fillRect l="-15261" t="-22952" r="-13148" b="-24100"/>
            </a:stretch>
          </a:blipFill>
        </p:spPr>
      </p:sp>
      <p:sp>
        <p:nvSpPr>
          <p:cNvPr name="TextBox 3" id="3"/>
          <p:cNvSpPr txBox="true"/>
          <p:nvPr/>
        </p:nvSpPr>
        <p:spPr>
          <a:xfrm rot="0">
            <a:off x="3912469" y="1123950"/>
            <a:ext cx="10463062" cy="1445135"/>
          </a:xfrm>
          <a:prstGeom prst="rect">
            <a:avLst/>
          </a:prstGeom>
        </p:spPr>
        <p:txBody>
          <a:bodyPr anchor="t" rtlCol="false" tIns="0" lIns="0" bIns="0" rIns="0">
            <a:spAutoFit/>
          </a:bodyPr>
          <a:lstStyle/>
          <a:p>
            <a:pPr algn="ctr" marL="0" indent="0" lvl="1">
              <a:lnSpc>
                <a:spcPts val="5513"/>
              </a:lnSpc>
              <a:spcBef>
                <a:spcPct val="0"/>
              </a:spcBef>
            </a:pPr>
            <a:r>
              <a:rPr lang="en-US" b="true" sz="5513" spc="-110">
                <a:solidFill>
                  <a:srgbClr val="000000"/>
                </a:solidFill>
                <a:latin typeface="Montserrat Bold"/>
                <a:ea typeface="Montserrat Bold"/>
                <a:cs typeface="Montserrat Bold"/>
                <a:sym typeface="Montserrat Bold"/>
              </a:rPr>
              <a:t>Why not just pick the most popular language?</a:t>
            </a:r>
          </a:p>
        </p:txBody>
      </p:sp>
    </p:spTree>
  </p:cSld>
  <p:clrMapOvr>
    <a:masterClrMapping/>
  </p:clrMapOvr>
  <p:transition spd="fast">
    <p:fade/>
  </p:transition>
</p:sld>
</file>

<file path=ppt/slides/slide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10274313" y="3259395"/>
            <a:ext cx="803132" cy="792910"/>
          </a:xfrm>
          <a:custGeom>
            <a:avLst/>
            <a:gdLst/>
            <a:ahLst/>
            <a:cxnLst/>
            <a:rect r="r" b="b" t="t" l="l"/>
            <a:pathLst>
              <a:path h="792910" w="803132">
                <a:moveTo>
                  <a:pt x="0" y="0"/>
                </a:moveTo>
                <a:lnTo>
                  <a:pt x="803131" y="0"/>
                </a:lnTo>
                <a:lnTo>
                  <a:pt x="803131" y="792910"/>
                </a:lnTo>
                <a:lnTo>
                  <a:pt x="0" y="792910"/>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3" id="3"/>
          <p:cNvSpPr/>
          <p:nvPr/>
        </p:nvSpPr>
        <p:spPr>
          <a:xfrm flipH="false" flipV="false" rot="0">
            <a:off x="1787546" y="6758299"/>
            <a:ext cx="795087" cy="1293781"/>
          </a:xfrm>
          <a:custGeom>
            <a:avLst/>
            <a:gdLst/>
            <a:ahLst/>
            <a:cxnLst/>
            <a:rect r="r" b="b" t="t" l="l"/>
            <a:pathLst>
              <a:path h="1293781" w="795087">
                <a:moveTo>
                  <a:pt x="0" y="0"/>
                </a:moveTo>
                <a:lnTo>
                  <a:pt x="795087" y="0"/>
                </a:lnTo>
                <a:lnTo>
                  <a:pt x="795087" y="1293781"/>
                </a:lnTo>
                <a:lnTo>
                  <a:pt x="0" y="1293781"/>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4" id="4"/>
          <p:cNvSpPr/>
          <p:nvPr/>
        </p:nvSpPr>
        <p:spPr>
          <a:xfrm flipH="false" flipV="false" rot="0">
            <a:off x="1796860" y="1130125"/>
            <a:ext cx="14694281" cy="8026751"/>
          </a:xfrm>
          <a:custGeom>
            <a:avLst/>
            <a:gdLst/>
            <a:ahLst/>
            <a:cxnLst/>
            <a:rect r="r" b="b" t="t" l="l"/>
            <a:pathLst>
              <a:path h="8026751" w="14694281">
                <a:moveTo>
                  <a:pt x="0" y="0"/>
                </a:moveTo>
                <a:lnTo>
                  <a:pt x="14694280" y="0"/>
                </a:lnTo>
                <a:lnTo>
                  <a:pt x="14694280" y="8026750"/>
                </a:lnTo>
                <a:lnTo>
                  <a:pt x="0" y="8026750"/>
                </a:lnTo>
                <a:lnTo>
                  <a:pt x="0" y="0"/>
                </a:lnTo>
                <a:close/>
              </a:path>
            </a:pathLst>
          </a:custGeom>
          <a:blipFill>
            <a:blip r:embed="rId7"/>
            <a:stretch>
              <a:fillRect l="0" t="0" r="0" b="0"/>
            </a:stretch>
          </a:blipFill>
        </p:spPr>
      </p:sp>
    </p:spTree>
  </p:cSld>
  <p:clrMapOvr>
    <a:masterClrMapping/>
  </p:clrMapOvr>
</p:sld>
</file>

<file path=ppt/slides/slide7.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346172" y="131376"/>
            <a:ext cx="18634172" cy="10155624"/>
          </a:xfrm>
          <a:custGeom>
            <a:avLst/>
            <a:gdLst/>
            <a:ahLst/>
            <a:cxnLst/>
            <a:rect r="r" b="b" t="t" l="l"/>
            <a:pathLst>
              <a:path h="10155624" w="18634172">
                <a:moveTo>
                  <a:pt x="0" y="0"/>
                </a:moveTo>
                <a:lnTo>
                  <a:pt x="18634172" y="0"/>
                </a:lnTo>
                <a:lnTo>
                  <a:pt x="18634172" y="10155624"/>
                </a:lnTo>
                <a:lnTo>
                  <a:pt x="0" y="10155624"/>
                </a:lnTo>
                <a:lnTo>
                  <a:pt x="0" y="0"/>
                </a:lnTo>
                <a:close/>
              </a:path>
            </a:pathLst>
          </a:custGeom>
          <a:blipFill>
            <a:blip r:embed="rId3"/>
            <a:stretch>
              <a:fillRect l="0" t="0" r="0" b="0"/>
            </a:stretch>
          </a:blipFill>
        </p:spPr>
      </p:sp>
    </p:spTree>
  </p:cSld>
  <p:clrMapOvr>
    <a:masterClrMapping/>
  </p:clrMapOvr>
  <p:transition spd="fast">
    <p:fade/>
  </p:transition>
</p:sld>
</file>

<file path=ppt/slides/slide8.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028700" y="1028700"/>
            <a:ext cx="16097068" cy="8229600"/>
            <a:chOff x="0" y="0"/>
            <a:chExt cx="903946" cy="462141"/>
          </a:xfrm>
        </p:grpSpPr>
        <p:sp>
          <p:nvSpPr>
            <p:cNvPr name="Freeform 3" id="3"/>
            <p:cNvSpPr/>
            <p:nvPr/>
          </p:nvSpPr>
          <p:spPr>
            <a:xfrm flipH="false" flipV="false" rot="0">
              <a:off x="0" y="0"/>
              <a:ext cx="903946" cy="462141"/>
            </a:xfrm>
            <a:custGeom>
              <a:avLst/>
              <a:gdLst/>
              <a:ahLst/>
              <a:cxnLst/>
              <a:rect r="r" b="b" t="t" l="l"/>
              <a:pathLst>
                <a:path h="462141" w="903946">
                  <a:moveTo>
                    <a:pt x="25926" y="0"/>
                  </a:moveTo>
                  <a:lnTo>
                    <a:pt x="878020" y="0"/>
                  </a:lnTo>
                  <a:cubicBezTo>
                    <a:pt x="892339" y="0"/>
                    <a:pt x="903946" y="11608"/>
                    <a:pt x="903946" y="25926"/>
                  </a:cubicBezTo>
                  <a:lnTo>
                    <a:pt x="903946" y="436215"/>
                  </a:lnTo>
                  <a:cubicBezTo>
                    <a:pt x="903946" y="450533"/>
                    <a:pt x="892339" y="462141"/>
                    <a:pt x="878020" y="462141"/>
                  </a:cubicBezTo>
                  <a:lnTo>
                    <a:pt x="25926" y="462141"/>
                  </a:lnTo>
                  <a:cubicBezTo>
                    <a:pt x="19050" y="462141"/>
                    <a:pt x="12456" y="459410"/>
                    <a:pt x="7594" y="454547"/>
                  </a:cubicBezTo>
                  <a:cubicBezTo>
                    <a:pt x="2732" y="449685"/>
                    <a:pt x="0" y="443091"/>
                    <a:pt x="0" y="436215"/>
                  </a:cubicBezTo>
                  <a:lnTo>
                    <a:pt x="0" y="25926"/>
                  </a:lnTo>
                  <a:cubicBezTo>
                    <a:pt x="0" y="19050"/>
                    <a:pt x="2732" y="12456"/>
                    <a:pt x="7594" y="7594"/>
                  </a:cubicBezTo>
                  <a:cubicBezTo>
                    <a:pt x="12456" y="2732"/>
                    <a:pt x="19050" y="0"/>
                    <a:pt x="25926" y="0"/>
                  </a:cubicBezTo>
                  <a:close/>
                </a:path>
              </a:pathLst>
            </a:custGeom>
            <a:solidFill>
              <a:srgbClr val="FFFFFF"/>
            </a:solidFill>
          </p:spPr>
        </p:sp>
        <p:sp>
          <p:nvSpPr>
            <p:cNvPr name="TextBox 4" id="4"/>
            <p:cNvSpPr txBox="true"/>
            <p:nvPr/>
          </p:nvSpPr>
          <p:spPr>
            <a:xfrm>
              <a:off x="0" y="-28575"/>
              <a:ext cx="903946" cy="490716"/>
            </a:xfrm>
            <a:prstGeom prst="rect">
              <a:avLst/>
            </a:prstGeom>
          </p:spPr>
          <p:txBody>
            <a:bodyPr anchor="ctr" rtlCol="false" tIns="50800" lIns="50800" bIns="50800" rIns="50800"/>
            <a:lstStyle/>
            <a:p>
              <a:pPr algn="ctr">
                <a:lnSpc>
                  <a:spcPts val="2430"/>
                </a:lnSpc>
              </a:pPr>
            </a:p>
          </p:txBody>
        </p:sp>
      </p:grpSp>
      <p:sp>
        <p:nvSpPr>
          <p:cNvPr name="Freeform 5" id="5"/>
          <p:cNvSpPr/>
          <p:nvPr/>
        </p:nvSpPr>
        <p:spPr>
          <a:xfrm flipH="false" flipV="false" rot="0">
            <a:off x="5560319" y="2612362"/>
            <a:ext cx="6067168" cy="6067168"/>
          </a:xfrm>
          <a:custGeom>
            <a:avLst/>
            <a:gdLst/>
            <a:ahLst/>
            <a:cxnLst/>
            <a:rect r="r" b="b" t="t" l="l"/>
            <a:pathLst>
              <a:path h="6067168" w="6067168">
                <a:moveTo>
                  <a:pt x="0" y="0"/>
                </a:moveTo>
                <a:lnTo>
                  <a:pt x="6067167" y="0"/>
                </a:lnTo>
                <a:lnTo>
                  <a:pt x="6067167" y="6067167"/>
                </a:lnTo>
                <a:lnTo>
                  <a:pt x="0" y="6067167"/>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6" id="6"/>
          <p:cNvSpPr/>
          <p:nvPr/>
        </p:nvSpPr>
        <p:spPr>
          <a:xfrm flipH="false" flipV="false" rot="0">
            <a:off x="-117707" y="2587232"/>
            <a:ext cx="5678026" cy="1073663"/>
          </a:xfrm>
          <a:custGeom>
            <a:avLst/>
            <a:gdLst/>
            <a:ahLst/>
            <a:cxnLst/>
            <a:rect r="r" b="b" t="t" l="l"/>
            <a:pathLst>
              <a:path h="1073663" w="5678026">
                <a:moveTo>
                  <a:pt x="0" y="0"/>
                </a:moveTo>
                <a:lnTo>
                  <a:pt x="5678026" y="0"/>
                </a:lnTo>
                <a:lnTo>
                  <a:pt x="5678026" y="1073663"/>
                </a:lnTo>
                <a:lnTo>
                  <a:pt x="0" y="1073663"/>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TextBox 7" id="7"/>
          <p:cNvSpPr txBox="true"/>
          <p:nvPr/>
        </p:nvSpPr>
        <p:spPr>
          <a:xfrm rot="0">
            <a:off x="2970758" y="656905"/>
            <a:ext cx="12346484" cy="857890"/>
          </a:xfrm>
          <a:prstGeom prst="rect">
            <a:avLst/>
          </a:prstGeom>
        </p:spPr>
        <p:txBody>
          <a:bodyPr anchor="t" rtlCol="false" tIns="0" lIns="0" bIns="0" rIns="0">
            <a:spAutoFit/>
          </a:bodyPr>
          <a:lstStyle/>
          <a:p>
            <a:pPr algn="ctr">
              <a:lnSpc>
                <a:spcPts val="6400"/>
              </a:lnSpc>
              <a:spcBef>
                <a:spcPct val="0"/>
              </a:spcBef>
            </a:pPr>
            <a:r>
              <a:rPr lang="en-US" b="true" sz="6400" spc="-128">
                <a:solidFill>
                  <a:srgbClr val="000000"/>
                </a:solidFill>
                <a:latin typeface="Montserrat Bold"/>
                <a:ea typeface="Montserrat Bold"/>
                <a:cs typeface="Montserrat Bold"/>
                <a:sym typeface="Montserrat Bold"/>
              </a:rPr>
              <a:t>The “Easiest Language” Claim</a:t>
            </a:r>
          </a:p>
        </p:txBody>
      </p:sp>
      <p:grpSp>
        <p:nvGrpSpPr>
          <p:cNvPr name="Group 8" id="8"/>
          <p:cNvGrpSpPr/>
          <p:nvPr/>
        </p:nvGrpSpPr>
        <p:grpSpPr>
          <a:xfrm rot="0">
            <a:off x="368478" y="3916995"/>
            <a:ext cx="4705654" cy="2352034"/>
            <a:chOff x="0" y="0"/>
            <a:chExt cx="1274887" cy="637228"/>
          </a:xfrm>
        </p:grpSpPr>
        <p:sp>
          <p:nvSpPr>
            <p:cNvPr name="Freeform 9" id="9"/>
            <p:cNvSpPr/>
            <p:nvPr/>
          </p:nvSpPr>
          <p:spPr>
            <a:xfrm flipH="false" flipV="false" rot="0">
              <a:off x="0" y="0"/>
              <a:ext cx="1274887" cy="637228"/>
            </a:xfrm>
            <a:custGeom>
              <a:avLst/>
              <a:gdLst/>
              <a:ahLst/>
              <a:cxnLst/>
              <a:rect r="r" b="b" t="t" l="l"/>
              <a:pathLst>
                <a:path h="637228" w="1274887">
                  <a:moveTo>
                    <a:pt x="83907" y="0"/>
                  </a:moveTo>
                  <a:lnTo>
                    <a:pt x="1190980" y="0"/>
                  </a:lnTo>
                  <a:cubicBezTo>
                    <a:pt x="1237320" y="0"/>
                    <a:pt x="1274887" y="37566"/>
                    <a:pt x="1274887" y="83907"/>
                  </a:cubicBezTo>
                  <a:lnTo>
                    <a:pt x="1274887" y="553321"/>
                  </a:lnTo>
                  <a:cubicBezTo>
                    <a:pt x="1274887" y="575575"/>
                    <a:pt x="1266046" y="596917"/>
                    <a:pt x="1250311" y="612653"/>
                  </a:cubicBezTo>
                  <a:cubicBezTo>
                    <a:pt x="1234575" y="628388"/>
                    <a:pt x="1213233" y="637228"/>
                    <a:pt x="1190980" y="637228"/>
                  </a:cubicBezTo>
                  <a:lnTo>
                    <a:pt x="83907" y="637228"/>
                  </a:lnTo>
                  <a:cubicBezTo>
                    <a:pt x="61654" y="637228"/>
                    <a:pt x="40311" y="628388"/>
                    <a:pt x="24576" y="612653"/>
                  </a:cubicBezTo>
                  <a:cubicBezTo>
                    <a:pt x="8840" y="596917"/>
                    <a:pt x="0" y="575575"/>
                    <a:pt x="0" y="553321"/>
                  </a:cubicBezTo>
                  <a:lnTo>
                    <a:pt x="0" y="83907"/>
                  </a:lnTo>
                  <a:cubicBezTo>
                    <a:pt x="0" y="61654"/>
                    <a:pt x="8840" y="40311"/>
                    <a:pt x="24576" y="24576"/>
                  </a:cubicBezTo>
                  <a:cubicBezTo>
                    <a:pt x="40311" y="8840"/>
                    <a:pt x="61654" y="0"/>
                    <a:pt x="83907" y="0"/>
                  </a:cubicBezTo>
                  <a:close/>
                </a:path>
              </a:pathLst>
            </a:custGeom>
            <a:solidFill>
              <a:srgbClr val="E1A07C"/>
            </a:solidFill>
          </p:spPr>
        </p:sp>
        <p:sp>
          <p:nvSpPr>
            <p:cNvPr name="TextBox 10" id="10"/>
            <p:cNvSpPr txBox="true"/>
            <p:nvPr/>
          </p:nvSpPr>
          <p:spPr>
            <a:xfrm>
              <a:off x="0" y="95250"/>
              <a:ext cx="1274887" cy="541978"/>
            </a:xfrm>
            <a:prstGeom prst="rect">
              <a:avLst/>
            </a:prstGeom>
          </p:spPr>
          <p:txBody>
            <a:bodyPr anchor="ctr" rtlCol="false" tIns="50800" lIns="50800" bIns="50800" rIns="50800"/>
            <a:lstStyle/>
            <a:p>
              <a:pPr algn="ctr">
                <a:lnSpc>
                  <a:spcPts val="5049"/>
                </a:lnSpc>
              </a:pPr>
              <a:r>
                <a:rPr lang="en-US" b="true" sz="4999" spc="-99">
                  <a:solidFill>
                    <a:srgbClr val="000000"/>
                  </a:solidFill>
                  <a:latin typeface="Montserrat Bold"/>
                  <a:ea typeface="Montserrat Bold"/>
                  <a:cs typeface="Montserrat Bold"/>
                  <a:sym typeface="Montserrat Bold"/>
                </a:rPr>
                <a:t>I </a:t>
              </a:r>
              <a:r>
                <a:rPr lang="en-US" b="true" sz="4999" spc="-99">
                  <a:solidFill>
                    <a:srgbClr val="C40B0B"/>
                  </a:solidFill>
                  <a:latin typeface="Montserrat Bold"/>
                  <a:ea typeface="Montserrat Bold"/>
                  <a:cs typeface="Montserrat Bold"/>
                  <a:sym typeface="Montserrat Bold"/>
                </a:rPr>
                <a:t>go</a:t>
              </a:r>
            </a:p>
            <a:p>
              <a:pPr algn="ctr">
                <a:lnSpc>
                  <a:spcPts val="5049"/>
                </a:lnSpc>
              </a:pPr>
              <a:r>
                <a:rPr lang="en-US" b="true" sz="4999" spc="-99">
                  <a:solidFill>
                    <a:srgbClr val="000000"/>
                  </a:solidFill>
                  <a:latin typeface="Montserrat Bold"/>
                  <a:ea typeface="Montserrat Bold"/>
                  <a:cs typeface="Montserrat Bold"/>
                  <a:sym typeface="Montserrat Bold"/>
                </a:rPr>
                <a:t>He </a:t>
              </a:r>
              <a:r>
                <a:rPr lang="en-US" b="true" sz="4999" spc="-99">
                  <a:solidFill>
                    <a:srgbClr val="C40B0B"/>
                  </a:solidFill>
                  <a:latin typeface="Montserrat Bold"/>
                  <a:ea typeface="Montserrat Bold"/>
                  <a:cs typeface="Montserrat Bold"/>
                  <a:sym typeface="Montserrat Bold"/>
                </a:rPr>
                <a:t>goes</a:t>
              </a:r>
            </a:p>
            <a:p>
              <a:pPr algn="ctr">
                <a:lnSpc>
                  <a:spcPts val="5049"/>
                </a:lnSpc>
              </a:pPr>
              <a:r>
                <a:rPr lang="en-US" b="true" sz="4999" spc="-99">
                  <a:solidFill>
                    <a:srgbClr val="000000"/>
                  </a:solidFill>
                  <a:latin typeface="Montserrat Bold"/>
                  <a:ea typeface="Montserrat Bold"/>
                  <a:cs typeface="Montserrat Bold"/>
                  <a:sym typeface="Montserrat Bold"/>
                </a:rPr>
                <a:t>We </a:t>
              </a:r>
              <a:r>
                <a:rPr lang="en-US" b="true" sz="4999" spc="-99">
                  <a:solidFill>
                    <a:srgbClr val="C40B0B"/>
                  </a:solidFill>
                  <a:latin typeface="Montserrat Bold"/>
                  <a:ea typeface="Montserrat Bold"/>
                  <a:cs typeface="Montserrat Bold"/>
                  <a:sym typeface="Montserrat Bold"/>
                </a:rPr>
                <a:t>went</a:t>
              </a:r>
            </a:p>
          </p:txBody>
        </p:sp>
      </p:grpSp>
      <p:grpSp>
        <p:nvGrpSpPr>
          <p:cNvPr name="Group 11" id="11"/>
          <p:cNvGrpSpPr/>
          <p:nvPr/>
        </p:nvGrpSpPr>
        <p:grpSpPr>
          <a:xfrm rot="0">
            <a:off x="12964415" y="5645945"/>
            <a:ext cx="4705654" cy="1728951"/>
            <a:chOff x="0" y="0"/>
            <a:chExt cx="1274887" cy="468419"/>
          </a:xfrm>
        </p:grpSpPr>
        <p:sp>
          <p:nvSpPr>
            <p:cNvPr name="Freeform 12" id="12"/>
            <p:cNvSpPr/>
            <p:nvPr/>
          </p:nvSpPr>
          <p:spPr>
            <a:xfrm flipH="false" flipV="false" rot="0">
              <a:off x="0" y="0"/>
              <a:ext cx="1274887" cy="468419"/>
            </a:xfrm>
            <a:custGeom>
              <a:avLst/>
              <a:gdLst/>
              <a:ahLst/>
              <a:cxnLst/>
              <a:rect r="r" b="b" t="t" l="l"/>
              <a:pathLst>
                <a:path h="468419" w="1274887">
                  <a:moveTo>
                    <a:pt x="83907" y="0"/>
                  </a:moveTo>
                  <a:lnTo>
                    <a:pt x="1190980" y="0"/>
                  </a:lnTo>
                  <a:cubicBezTo>
                    <a:pt x="1237320" y="0"/>
                    <a:pt x="1274887" y="37566"/>
                    <a:pt x="1274887" y="83907"/>
                  </a:cubicBezTo>
                  <a:lnTo>
                    <a:pt x="1274887" y="384511"/>
                  </a:lnTo>
                  <a:cubicBezTo>
                    <a:pt x="1274887" y="406765"/>
                    <a:pt x="1266046" y="428107"/>
                    <a:pt x="1250311" y="443843"/>
                  </a:cubicBezTo>
                  <a:cubicBezTo>
                    <a:pt x="1234575" y="459578"/>
                    <a:pt x="1213233" y="468419"/>
                    <a:pt x="1190980" y="468419"/>
                  </a:cubicBezTo>
                  <a:lnTo>
                    <a:pt x="83907" y="468419"/>
                  </a:lnTo>
                  <a:cubicBezTo>
                    <a:pt x="37566" y="468419"/>
                    <a:pt x="0" y="430852"/>
                    <a:pt x="0" y="384511"/>
                  </a:cubicBezTo>
                  <a:lnTo>
                    <a:pt x="0" y="83907"/>
                  </a:lnTo>
                  <a:cubicBezTo>
                    <a:pt x="0" y="61654"/>
                    <a:pt x="8840" y="40311"/>
                    <a:pt x="24576" y="24576"/>
                  </a:cubicBezTo>
                  <a:cubicBezTo>
                    <a:pt x="40311" y="8840"/>
                    <a:pt x="61654" y="0"/>
                    <a:pt x="83907" y="0"/>
                  </a:cubicBezTo>
                  <a:close/>
                </a:path>
              </a:pathLst>
            </a:custGeom>
            <a:solidFill>
              <a:srgbClr val="E1A07C"/>
            </a:solidFill>
          </p:spPr>
        </p:sp>
        <p:sp>
          <p:nvSpPr>
            <p:cNvPr name="TextBox 13" id="13"/>
            <p:cNvSpPr txBox="true"/>
            <p:nvPr/>
          </p:nvSpPr>
          <p:spPr>
            <a:xfrm>
              <a:off x="0" y="95250"/>
              <a:ext cx="1274887" cy="373169"/>
            </a:xfrm>
            <a:prstGeom prst="rect">
              <a:avLst/>
            </a:prstGeom>
          </p:spPr>
          <p:txBody>
            <a:bodyPr anchor="ctr" rtlCol="false" tIns="50800" lIns="50800" bIns="50800" rIns="50800"/>
            <a:lstStyle/>
            <a:p>
              <a:pPr algn="ctr">
                <a:lnSpc>
                  <a:spcPts val="5049"/>
                </a:lnSpc>
              </a:pPr>
              <a:r>
                <a:rPr lang="en-US" b="true" sz="4999" spc="-99">
                  <a:solidFill>
                    <a:srgbClr val="C40B0B"/>
                  </a:solidFill>
                  <a:latin typeface="Montserrat Bold"/>
                  <a:ea typeface="Montserrat Bold"/>
                  <a:cs typeface="Montserrat Bold"/>
                  <a:sym typeface="Montserrat Bold"/>
                </a:rPr>
                <a:t>Pergi</a:t>
              </a:r>
            </a:p>
          </p:txBody>
        </p:sp>
      </p:grpSp>
      <p:sp>
        <p:nvSpPr>
          <p:cNvPr name="Freeform 14" id="14"/>
          <p:cNvSpPr/>
          <p:nvPr/>
        </p:nvSpPr>
        <p:spPr>
          <a:xfrm flipH="false" flipV="false" rot="0">
            <a:off x="11200607" y="7743418"/>
            <a:ext cx="4950588" cy="936111"/>
          </a:xfrm>
          <a:custGeom>
            <a:avLst/>
            <a:gdLst/>
            <a:ahLst/>
            <a:cxnLst/>
            <a:rect r="r" b="b" t="t" l="l"/>
            <a:pathLst>
              <a:path h="936111" w="4950588">
                <a:moveTo>
                  <a:pt x="0" y="0"/>
                </a:moveTo>
                <a:lnTo>
                  <a:pt x="4950588" y="0"/>
                </a:lnTo>
                <a:lnTo>
                  <a:pt x="4950588" y="936111"/>
                </a:lnTo>
                <a:lnTo>
                  <a:pt x="0" y="936111"/>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Tree>
  </p:cSld>
  <p:clrMapOvr>
    <a:masterClrMapping/>
  </p:clrMapOvr>
  <p:transition spd="fast">
    <p:fade/>
  </p:transition>
</p:sld>
</file>

<file path=ppt/slides/slide9.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3148099" y="1896689"/>
            <a:ext cx="2384955" cy="2498524"/>
          </a:xfrm>
          <a:custGeom>
            <a:avLst/>
            <a:gdLst/>
            <a:ahLst/>
            <a:cxnLst/>
            <a:rect r="r" b="b" t="t" l="l"/>
            <a:pathLst>
              <a:path h="2498524" w="2384955">
                <a:moveTo>
                  <a:pt x="0" y="0"/>
                </a:moveTo>
                <a:lnTo>
                  <a:pt x="2384955" y="0"/>
                </a:lnTo>
                <a:lnTo>
                  <a:pt x="2384955" y="2498524"/>
                </a:lnTo>
                <a:lnTo>
                  <a:pt x="0" y="2498524"/>
                </a:lnTo>
                <a:lnTo>
                  <a:pt x="0" y="0"/>
                </a:lnTo>
                <a:close/>
              </a:path>
            </a:pathLst>
          </a:custGeom>
          <a:blipFill>
            <a:blip r:embed="rId3"/>
            <a:stretch>
              <a:fillRect l="0" t="0" r="0" b="0"/>
            </a:stretch>
          </a:blipFill>
        </p:spPr>
      </p:sp>
      <p:sp>
        <p:nvSpPr>
          <p:cNvPr name="Freeform 3" id="3"/>
          <p:cNvSpPr/>
          <p:nvPr/>
        </p:nvSpPr>
        <p:spPr>
          <a:xfrm flipH="false" flipV="false" rot="0">
            <a:off x="13105436" y="1896689"/>
            <a:ext cx="2988398" cy="2825394"/>
          </a:xfrm>
          <a:custGeom>
            <a:avLst/>
            <a:gdLst/>
            <a:ahLst/>
            <a:cxnLst/>
            <a:rect r="r" b="b" t="t" l="l"/>
            <a:pathLst>
              <a:path h="2825394" w="2988398">
                <a:moveTo>
                  <a:pt x="0" y="0"/>
                </a:moveTo>
                <a:lnTo>
                  <a:pt x="2988398" y="0"/>
                </a:lnTo>
                <a:lnTo>
                  <a:pt x="2988398" y="2825394"/>
                </a:lnTo>
                <a:lnTo>
                  <a:pt x="0" y="2825394"/>
                </a:lnTo>
                <a:lnTo>
                  <a:pt x="0" y="0"/>
                </a:lnTo>
                <a:close/>
              </a:path>
            </a:pathLst>
          </a:custGeom>
          <a:blipFill>
            <a:blip r:embed="rId4"/>
            <a:stretch>
              <a:fillRect l="0" t="0" r="0" b="0"/>
            </a:stretch>
          </a:blipFill>
        </p:spPr>
      </p:sp>
      <p:sp>
        <p:nvSpPr>
          <p:cNvPr name="Freeform 4" id="4"/>
          <p:cNvSpPr/>
          <p:nvPr/>
        </p:nvSpPr>
        <p:spPr>
          <a:xfrm flipH="false" flipV="false" rot="0">
            <a:off x="2671629" y="6568499"/>
            <a:ext cx="2984648" cy="2517958"/>
          </a:xfrm>
          <a:custGeom>
            <a:avLst/>
            <a:gdLst/>
            <a:ahLst/>
            <a:cxnLst/>
            <a:rect r="r" b="b" t="t" l="l"/>
            <a:pathLst>
              <a:path h="2517958" w="2984648">
                <a:moveTo>
                  <a:pt x="0" y="0"/>
                </a:moveTo>
                <a:lnTo>
                  <a:pt x="2984648" y="0"/>
                </a:lnTo>
                <a:lnTo>
                  <a:pt x="2984648" y="2517958"/>
                </a:lnTo>
                <a:lnTo>
                  <a:pt x="0" y="2517958"/>
                </a:lnTo>
                <a:lnTo>
                  <a:pt x="0" y="0"/>
                </a:lnTo>
                <a:close/>
              </a:path>
            </a:pathLst>
          </a:custGeom>
          <a:blipFill>
            <a:blip r:embed="rId5"/>
            <a:stretch>
              <a:fillRect l="0" t="0" r="0" b="0"/>
            </a:stretch>
          </a:blipFill>
        </p:spPr>
      </p:sp>
      <p:sp>
        <p:nvSpPr>
          <p:cNvPr name="Freeform 5" id="5"/>
          <p:cNvSpPr/>
          <p:nvPr/>
        </p:nvSpPr>
        <p:spPr>
          <a:xfrm flipH="false" flipV="false" rot="0">
            <a:off x="12752189" y="6115429"/>
            <a:ext cx="3341645" cy="2825209"/>
          </a:xfrm>
          <a:custGeom>
            <a:avLst/>
            <a:gdLst/>
            <a:ahLst/>
            <a:cxnLst/>
            <a:rect r="r" b="b" t="t" l="l"/>
            <a:pathLst>
              <a:path h="2825209" w="3341645">
                <a:moveTo>
                  <a:pt x="0" y="0"/>
                </a:moveTo>
                <a:lnTo>
                  <a:pt x="3341645" y="0"/>
                </a:lnTo>
                <a:lnTo>
                  <a:pt x="3341645" y="2825209"/>
                </a:lnTo>
                <a:lnTo>
                  <a:pt x="0" y="2825209"/>
                </a:lnTo>
                <a:lnTo>
                  <a:pt x="0" y="0"/>
                </a:lnTo>
                <a:close/>
              </a:path>
            </a:pathLst>
          </a:custGeom>
          <a:blipFill>
            <a:blip r:embed="rId6"/>
            <a:stretch>
              <a:fillRect l="0" t="0" r="0" b="0"/>
            </a:stretch>
          </a:blipFill>
        </p:spPr>
      </p:sp>
      <p:sp>
        <p:nvSpPr>
          <p:cNvPr name="Freeform 6" id="6"/>
          <p:cNvSpPr/>
          <p:nvPr/>
        </p:nvSpPr>
        <p:spPr>
          <a:xfrm flipH="false" flipV="false" rot="0">
            <a:off x="6828454" y="2191189"/>
            <a:ext cx="4979827" cy="2236395"/>
          </a:xfrm>
          <a:custGeom>
            <a:avLst/>
            <a:gdLst/>
            <a:ahLst/>
            <a:cxnLst/>
            <a:rect r="r" b="b" t="t" l="l"/>
            <a:pathLst>
              <a:path h="2236395" w="4979827">
                <a:moveTo>
                  <a:pt x="0" y="0"/>
                </a:moveTo>
                <a:lnTo>
                  <a:pt x="4979827" y="0"/>
                </a:lnTo>
                <a:lnTo>
                  <a:pt x="4979827" y="2236395"/>
                </a:lnTo>
                <a:lnTo>
                  <a:pt x="0" y="2236395"/>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TextBox 7" id="7"/>
          <p:cNvSpPr txBox="true"/>
          <p:nvPr/>
        </p:nvSpPr>
        <p:spPr>
          <a:xfrm rot="0">
            <a:off x="1623087" y="686903"/>
            <a:ext cx="15041825" cy="788370"/>
          </a:xfrm>
          <a:prstGeom prst="rect">
            <a:avLst/>
          </a:prstGeom>
        </p:spPr>
        <p:txBody>
          <a:bodyPr anchor="t" rtlCol="false" tIns="0" lIns="0" bIns="0" rIns="0">
            <a:spAutoFit/>
          </a:bodyPr>
          <a:lstStyle/>
          <a:p>
            <a:pPr algn="ctr" marL="0" indent="0" lvl="1">
              <a:lnSpc>
                <a:spcPts val="5913"/>
              </a:lnSpc>
              <a:spcBef>
                <a:spcPct val="0"/>
              </a:spcBef>
            </a:pPr>
            <a:r>
              <a:rPr lang="en-US" b="true" sz="5913" spc="-118">
                <a:solidFill>
                  <a:srgbClr val="000000"/>
                </a:solidFill>
                <a:latin typeface="Montserrat Bold"/>
                <a:ea typeface="Montserrat Bold"/>
                <a:cs typeface="Montserrat Bold"/>
                <a:sym typeface="Montserrat Bold"/>
              </a:rPr>
              <a:t>Reduplication: The Double-Word Logic</a:t>
            </a:r>
          </a:p>
        </p:txBody>
      </p:sp>
      <p:sp>
        <p:nvSpPr>
          <p:cNvPr name="Freeform 8" id="8"/>
          <p:cNvSpPr/>
          <p:nvPr/>
        </p:nvSpPr>
        <p:spPr>
          <a:xfrm flipH="false" flipV="false" rot="0">
            <a:off x="6651830" y="6568499"/>
            <a:ext cx="4979827" cy="2236395"/>
          </a:xfrm>
          <a:custGeom>
            <a:avLst/>
            <a:gdLst/>
            <a:ahLst/>
            <a:cxnLst/>
            <a:rect r="r" b="b" t="t" l="l"/>
            <a:pathLst>
              <a:path h="2236395" w="4979827">
                <a:moveTo>
                  <a:pt x="0" y="0"/>
                </a:moveTo>
                <a:lnTo>
                  <a:pt x="4979827" y="0"/>
                </a:lnTo>
                <a:lnTo>
                  <a:pt x="4979827" y="2236396"/>
                </a:lnTo>
                <a:lnTo>
                  <a:pt x="0" y="2236396"/>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grpSp>
        <p:nvGrpSpPr>
          <p:cNvPr name="Group 9" id="9"/>
          <p:cNvGrpSpPr/>
          <p:nvPr/>
        </p:nvGrpSpPr>
        <p:grpSpPr>
          <a:xfrm rot="0">
            <a:off x="2514815" y="9258300"/>
            <a:ext cx="3651524" cy="870077"/>
            <a:chOff x="0" y="0"/>
            <a:chExt cx="989295" cy="235727"/>
          </a:xfrm>
        </p:grpSpPr>
        <p:sp>
          <p:nvSpPr>
            <p:cNvPr name="Freeform 10" id="10"/>
            <p:cNvSpPr/>
            <p:nvPr/>
          </p:nvSpPr>
          <p:spPr>
            <a:xfrm flipH="false" flipV="false" rot="0">
              <a:off x="0" y="0"/>
              <a:ext cx="989295" cy="235727"/>
            </a:xfrm>
            <a:custGeom>
              <a:avLst/>
              <a:gdLst/>
              <a:ahLst/>
              <a:cxnLst/>
              <a:rect r="r" b="b" t="t" l="l"/>
              <a:pathLst>
                <a:path h="235727" w="989295">
                  <a:moveTo>
                    <a:pt x="108130" y="0"/>
                  </a:moveTo>
                  <a:lnTo>
                    <a:pt x="881165" y="0"/>
                  </a:lnTo>
                  <a:cubicBezTo>
                    <a:pt x="909843" y="0"/>
                    <a:pt x="937346" y="11392"/>
                    <a:pt x="957624" y="31670"/>
                  </a:cubicBezTo>
                  <a:cubicBezTo>
                    <a:pt x="977902" y="51949"/>
                    <a:pt x="989295" y="79452"/>
                    <a:pt x="989295" y="108130"/>
                  </a:cubicBezTo>
                  <a:lnTo>
                    <a:pt x="989295" y="127597"/>
                  </a:lnTo>
                  <a:cubicBezTo>
                    <a:pt x="989295" y="156275"/>
                    <a:pt x="977902" y="183778"/>
                    <a:pt x="957624" y="204056"/>
                  </a:cubicBezTo>
                  <a:cubicBezTo>
                    <a:pt x="937346" y="224335"/>
                    <a:pt x="909843" y="235727"/>
                    <a:pt x="881165" y="235727"/>
                  </a:cubicBezTo>
                  <a:lnTo>
                    <a:pt x="108130" y="235727"/>
                  </a:lnTo>
                  <a:cubicBezTo>
                    <a:pt x="79452" y="235727"/>
                    <a:pt x="51949" y="224335"/>
                    <a:pt x="31670" y="204056"/>
                  </a:cubicBezTo>
                  <a:cubicBezTo>
                    <a:pt x="11392" y="183778"/>
                    <a:pt x="0" y="156275"/>
                    <a:pt x="0" y="127597"/>
                  </a:cubicBezTo>
                  <a:lnTo>
                    <a:pt x="0" y="108130"/>
                  </a:lnTo>
                  <a:cubicBezTo>
                    <a:pt x="0" y="79452"/>
                    <a:pt x="11392" y="51949"/>
                    <a:pt x="31670" y="31670"/>
                  </a:cubicBezTo>
                  <a:cubicBezTo>
                    <a:pt x="51949" y="11392"/>
                    <a:pt x="79452" y="0"/>
                    <a:pt x="108130" y="0"/>
                  </a:cubicBezTo>
                  <a:close/>
                </a:path>
              </a:pathLst>
            </a:custGeom>
            <a:solidFill>
              <a:srgbClr val="E1A07C"/>
            </a:solidFill>
          </p:spPr>
        </p:sp>
        <p:sp>
          <p:nvSpPr>
            <p:cNvPr name="TextBox 11" id="11"/>
            <p:cNvSpPr txBox="true"/>
            <p:nvPr/>
          </p:nvSpPr>
          <p:spPr>
            <a:xfrm>
              <a:off x="0" y="76200"/>
              <a:ext cx="989295" cy="159527"/>
            </a:xfrm>
            <a:prstGeom prst="rect">
              <a:avLst/>
            </a:prstGeom>
          </p:spPr>
          <p:txBody>
            <a:bodyPr anchor="ctr" rtlCol="false" tIns="50800" lIns="50800" bIns="50800" rIns="50800"/>
            <a:lstStyle/>
            <a:p>
              <a:pPr algn="ctr">
                <a:lnSpc>
                  <a:spcPts val="4039"/>
                </a:lnSpc>
              </a:pPr>
              <a:r>
                <a:rPr lang="en-US" b="true" sz="3999" spc="-79">
                  <a:solidFill>
                    <a:srgbClr val="000000"/>
                  </a:solidFill>
                  <a:latin typeface="Montserrat Bold"/>
                  <a:ea typeface="Montserrat Bold"/>
                  <a:cs typeface="Montserrat Bold"/>
                  <a:sym typeface="Montserrat Bold"/>
                </a:rPr>
                <a:t>Hati (love)</a:t>
              </a:r>
            </a:p>
          </p:txBody>
        </p:sp>
      </p:grpSp>
      <p:grpSp>
        <p:nvGrpSpPr>
          <p:cNvPr name="Group 12" id="12"/>
          <p:cNvGrpSpPr/>
          <p:nvPr/>
        </p:nvGrpSpPr>
        <p:grpSpPr>
          <a:xfrm rot="0">
            <a:off x="11471675" y="5141183"/>
            <a:ext cx="6255920" cy="959217"/>
            <a:chOff x="0" y="0"/>
            <a:chExt cx="1694895" cy="259877"/>
          </a:xfrm>
        </p:grpSpPr>
        <p:sp>
          <p:nvSpPr>
            <p:cNvPr name="Freeform 13" id="13"/>
            <p:cNvSpPr/>
            <p:nvPr/>
          </p:nvSpPr>
          <p:spPr>
            <a:xfrm flipH="false" flipV="false" rot="0">
              <a:off x="0" y="0"/>
              <a:ext cx="1694895" cy="259877"/>
            </a:xfrm>
            <a:custGeom>
              <a:avLst/>
              <a:gdLst/>
              <a:ahLst/>
              <a:cxnLst/>
              <a:rect r="r" b="b" t="t" l="l"/>
              <a:pathLst>
                <a:path h="259877" w="1694895">
                  <a:moveTo>
                    <a:pt x="63114" y="0"/>
                  </a:moveTo>
                  <a:lnTo>
                    <a:pt x="1631780" y="0"/>
                  </a:lnTo>
                  <a:cubicBezTo>
                    <a:pt x="1648520" y="0"/>
                    <a:pt x="1664573" y="6650"/>
                    <a:pt x="1676409" y="18486"/>
                  </a:cubicBezTo>
                  <a:cubicBezTo>
                    <a:pt x="1688245" y="30322"/>
                    <a:pt x="1694895" y="46375"/>
                    <a:pt x="1694895" y="63114"/>
                  </a:cubicBezTo>
                  <a:lnTo>
                    <a:pt x="1694895" y="196763"/>
                  </a:lnTo>
                  <a:cubicBezTo>
                    <a:pt x="1694895" y="213502"/>
                    <a:pt x="1688245" y="229555"/>
                    <a:pt x="1676409" y="241392"/>
                  </a:cubicBezTo>
                  <a:cubicBezTo>
                    <a:pt x="1664573" y="253228"/>
                    <a:pt x="1648520" y="259877"/>
                    <a:pt x="1631780" y="259877"/>
                  </a:cubicBezTo>
                  <a:lnTo>
                    <a:pt x="63114" y="259877"/>
                  </a:lnTo>
                  <a:cubicBezTo>
                    <a:pt x="46375" y="259877"/>
                    <a:pt x="30322" y="253228"/>
                    <a:pt x="18486" y="241392"/>
                  </a:cubicBezTo>
                  <a:cubicBezTo>
                    <a:pt x="6650" y="229555"/>
                    <a:pt x="0" y="213502"/>
                    <a:pt x="0" y="196763"/>
                  </a:cubicBezTo>
                  <a:lnTo>
                    <a:pt x="0" y="63114"/>
                  </a:lnTo>
                  <a:cubicBezTo>
                    <a:pt x="0" y="46375"/>
                    <a:pt x="6650" y="30322"/>
                    <a:pt x="18486" y="18486"/>
                  </a:cubicBezTo>
                  <a:cubicBezTo>
                    <a:pt x="30322" y="6650"/>
                    <a:pt x="46375" y="0"/>
                    <a:pt x="63114" y="0"/>
                  </a:cubicBezTo>
                  <a:close/>
                </a:path>
              </a:pathLst>
            </a:custGeom>
            <a:solidFill>
              <a:srgbClr val="E1A07C"/>
            </a:solidFill>
          </p:spPr>
        </p:sp>
        <p:sp>
          <p:nvSpPr>
            <p:cNvPr name="TextBox 14" id="14"/>
            <p:cNvSpPr txBox="true"/>
            <p:nvPr/>
          </p:nvSpPr>
          <p:spPr>
            <a:xfrm>
              <a:off x="0" y="76200"/>
              <a:ext cx="1694895" cy="183677"/>
            </a:xfrm>
            <a:prstGeom prst="rect">
              <a:avLst/>
            </a:prstGeom>
          </p:spPr>
          <p:txBody>
            <a:bodyPr anchor="ctr" rtlCol="false" tIns="50800" lIns="50800" bIns="50800" rIns="50800"/>
            <a:lstStyle/>
            <a:p>
              <a:pPr algn="ctr">
                <a:lnSpc>
                  <a:spcPts val="4039"/>
                </a:lnSpc>
              </a:pPr>
              <a:r>
                <a:rPr lang="en-US" b="true" sz="3999" spc="-79">
                  <a:solidFill>
                    <a:srgbClr val="000000"/>
                  </a:solidFill>
                  <a:latin typeface="Montserrat Bold"/>
                  <a:ea typeface="Montserrat Bold"/>
                  <a:cs typeface="Montserrat Bold"/>
                  <a:sym typeface="Montserrat Bold"/>
                </a:rPr>
                <a:t>Buku - buku (books)</a:t>
              </a:r>
            </a:p>
          </p:txBody>
        </p:sp>
      </p:grpSp>
      <p:grpSp>
        <p:nvGrpSpPr>
          <p:cNvPr name="Group 15" id="15"/>
          <p:cNvGrpSpPr/>
          <p:nvPr/>
        </p:nvGrpSpPr>
        <p:grpSpPr>
          <a:xfrm rot="0">
            <a:off x="11443332" y="9254963"/>
            <a:ext cx="5959358" cy="870077"/>
            <a:chOff x="0" y="0"/>
            <a:chExt cx="1614548" cy="235727"/>
          </a:xfrm>
        </p:grpSpPr>
        <p:sp>
          <p:nvSpPr>
            <p:cNvPr name="Freeform 16" id="16"/>
            <p:cNvSpPr/>
            <p:nvPr/>
          </p:nvSpPr>
          <p:spPr>
            <a:xfrm flipH="false" flipV="false" rot="0">
              <a:off x="0" y="0"/>
              <a:ext cx="1614548" cy="235727"/>
            </a:xfrm>
            <a:custGeom>
              <a:avLst/>
              <a:gdLst/>
              <a:ahLst/>
              <a:cxnLst/>
              <a:rect r="r" b="b" t="t" l="l"/>
              <a:pathLst>
                <a:path h="235727" w="1614548">
                  <a:moveTo>
                    <a:pt x="66255" y="0"/>
                  </a:moveTo>
                  <a:lnTo>
                    <a:pt x="1548293" y="0"/>
                  </a:lnTo>
                  <a:cubicBezTo>
                    <a:pt x="1584885" y="0"/>
                    <a:pt x="1614548" y="29663"/>
                    <a:pt x="1614548" y="66255"/>
                  </a:cubicBezTo>
                  <a:lnTo>
                    <a:pt x="1614548" y="169472"/>
                  </a:lnTo>
                  <a:cubicBezTo>
                    <a:pt x="1614548" y="187044"/>
                    <a:pt x="1607568" y="203896"/>
                    <a:pt x="1595143" y="216321"/>
                  </a:cubicBezTo>
                  <a:cubicBezTo>
                    <a:pt x="1582717" y="228746"/>
                    <a:pt x="1565865" y="235727"/>
                    <a:pt x="1548293" y="235727"/>
                  </a:cubicBezTo>
                  <a:lnTo>
                    <a:pt x="66255" y="235727"/>
                  </a:lnTo>
                  <a:cubicBezTo>
                    <a:pt x="29663" y="235727"/>
                    <a:pt x="0" y="206063"/>
                    <a:pt x="0" y="169472"/>
                  </a:cubicBezTo>
                  <a:lnTo>
                    <a:pt x="0" y="66255"/>
                  </a:lnTo>
                  <a:cubicBezTo>
                    <a:pt x="0" y="29663"/>
                    <a:pt x="29663" y="0"/>
                    <a:pt x="66255" y="0"/>
                  </a:cubicBezTo>
                  <a:close/>
                </a:path>
              </a:pathLst>
            </a:custGeom>
            <a:solidFill>
              <a:srgbClr val="E1A07C"/>
            </a:solidFill>
          </p:spPr>
        </p:sp>
        <p:sp>
          <p:nvSpPr>
            <p:cNvPr name="TextBox 17" id="17"/>
            <p:cNvSpPr txBox="true"/>
            <p:nvPr/>
          </p:nvSpPr>
          <p:spPr>
            <a:xfrm>
              <a:off x="0" y="76200"/>
              <a:ext cx="1614548" cy="159527"/>
            </a:xfrm>
            <a:prstGeom prst="rect">
              <a:avLst/>
            </a:prstGeom>
          </p:spPr>
          <p:txBody>
            <a:bodyPr anchor="ctr" rtlCol="false" tIns="50800" lIns="50800" bIns="50800" rIns="50800"/>
            <a:lstStyle/>
            <a:p>
              <a:pPr algn="ctr">
                <a:lnSpc>
                  <a:spcPts val="4039"/>
                </a:lnSpc>
              </a:pPr>
              <a:r>
                <a:rPr lang="en-US" b="true" sz="3999" spc="-79">
                  <a:solidFill>
                    <a:srgbClr val="000000"/>
                  </a:solidFill>
                  <a:latin typeface="Montserrat Bold"/>
                  <a:ea typeface="Montserrat Bold"/>
                  <a:cs typeface="Montserrat Bold"/>
                  <a:sym typeface="Montserrat Bold"/>
                </a:rPr>
                <a:t>Hati - hati (Be careful)</a:t>
              </a:r>
            </a:p>
          </p:txBody>
        </p:sp>
      </p:grpSp>
      <p:grpSp>
        <p:nvGrpSpPr>
          <p:cNvPr name="Group 18" id="18"/>
          <p:cNvGrpSpPr/>
          <p:nvPr/>
        </p:nvGrpSpPr>
        <p:grpSpPr>
          <a:xfrm rot="0">
            <a:off x="1850164" y="5039745"/>
            <a:ext cx="4627577" cy="1075684"/>
            <a:chOff x="0" y="0"/>
            <a:chExt cx="1253733" cy="291431"/>
          </a:xfrm>
        </p:grpSpPr>
        <p:sp>
          <p:nvSpPr>
            <p:cNvPr name="Freeform 19" id="19"/>
            <p:cNvSpPr/>
            <p:nvPr/>
          </p:nvSpPr>
          <p:spPr>
            <a:xfrm flipH="false" flipV="false" rot="0">
              <a:off x="0" y="0"/>
              <a:ext cx="1253733" cy="291431"/>
            </a:xfrm>
            <a:custGeom>
              <a:avLst/>
              <a:gdLst/>
              <a:ahLst/>
              <a:cxnLst/>
              <a:rect r="r" b="b" t="t" l="l"/>
              <a:pathLst>
                <a:path h="291431" w="1253733">
                  <a:moveTo>
                    <a:pt x="85323" y="0"/>
                  </a:moveTo>
                  <a:lnTo>
                    <a:pt x="1168410" y="0"/>
                  </a:lnTo>
                  <a:cubicBezTo>
                    <a:pt x="1191039" y="0"/>
                    <a:pt x="1212742" y="8989"/>
                    <a:pt x="1228743" y="24990"/>
                  </a:cubicBezTo>
                  <a:cubicBezTo>
                    <a:pt x="1244744" y="40992"/>
                    <a:pt x="1253733" y="62694"/>
                    <a:pt x="1253733" y="85323"/>
                  </a:cubicBezTo>
                  <a:lnTo>
                    <a:pt x="1253733" y="206109"/>
                  </a:lnTo>
                  <a:cubicBezTo>
                    <a:pt x="1253733" y="228738"/>
                    <a:pt x="1244744" y="250440"/>
                    <a:pt x="1228743" y="266441"/>
                  </a:cubicBezTo>
                  <a:cubicBezTo>
                    <a:pt x="1212742" y="282442"/>
                    <a:pt x="1191039" y="291431"/>
                    <a:pt x="1168410" y="291431"/>
                  </a:cubicBezTo>
                  <a:lnTo>
                    <a:pt x="85323" y="291431"/>
                  </a:lnTo>
                  <a:cubicBezTo>
                    <a:pt x="62694" y="291431"/>
                    <a:pt x="40992" y="282442"/>
                    <a:pt x="24990" y="266441"/>
                  </a:cubicBezTo>
                  <a:cubicBezTo>
                    <a:pt x="8989" y="250440"/>
                    <a:pt x="0" y="228738"/>
                    <a:pt x="0" y="206109"/>
                  </a:cubicBezTo>
                  <a:lnTo>
                    <a:pt x="0" y="85323"/>
                  </a:lnTo>
                  <a:cubicBezTo>
                    <a:pt x="0" y="62694"/>
                    <a:pt x="8989" y="40992"/>
                    <a:pt x="24990" y="24990"/>
                  </a:cubicBezTo>
                  <a:cubicBezTo>
                    <a:pt x="40992" y="8989"/>
                    <a:pt x="62694" y="0"/>
                    <a:pt x="85323" y="0"/>
                  </a:cubicBezTo>
                  <a:close/>
                </a:path>
              </a:pathLst>
            </a:custGeom>
            <a:solidFill>
              <a:srgbClr val="E1A07C"/>
            </a:solidFill>
          </p:spPr>
        </p:sp>
        <p:sp>
          <p:nvSpPr>
            <p:cNvPr name="TextBox 20" id="20"/>
            <p:cNvSpPr txBox="true"/>
            <p:nvPr/>
          </p:nvSpPr>
          <p:spPr>
            <a:xfrm>
              <a:off x="0" y="76200"/>
              <a:ext cx="1253733" cy="215231"/>
            </a:xfrm>
            <a:prstGeom prst="rect">
              <a:avLst/>
            </a:prstGeom>
          </p:spPr>
          <p:txBody>
            <a:bodyPr anchor="ctr" rtlCol="false" tIns="50800" lIns="50800" bIns="50800" rIns="50800"/>
            <a:lstStyle/>
            <a:p>
              <a:pPr algn="ctr">
                <a:lnSpc>
                  <a:spcPts val="4039"/>
                </a:lnSpc>
              </a:pPr>
              <a:r>
                <a:rPr lang="en-US" b="true" sz="3999" spc="-79">
                  <a:solidFill>
                    <a:srgbClr val="000000"/>
                  </a:solidFill>
                  <a:latin typeface="Montserrat Bold"/>
                  <a:ea typeface="Montserrat Bold"/>
                  <a:cs typeface="Montserrat Bold"/>
                  <a:sym typeface="Montserrat Bold"/>
                </a:rPr>
                <a:t>Buku (books)</a:t>
              </a:r>
            </a:p>
          </p:txBody>
        </p:sp>
      </p:grpSp>
    </p:spTree>
  </p:cSld>
  <p:clrMapOvr>
    <a:masterClrMapping/>
  </p:clrMapOvr>
  <p:transition spd="fast">
    <p:fade/>
  </p:transition>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DAHBBJtHxZY</dc:identifier>
  <dcterms:modified xsi:type="dcterms:W3CDTF">2011-08-01T06:04:30Z</dcterms:modified>
  <cp:revision>1</cp:revision>
  <dc:title>Exploring Code-switching in Poetry Education Presentation in Yellow Blue Bold Hand Drawn Style Style</dc:title>
</cp:coreProperties>
</file>