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3"/>
  </p:notesMasterIdLst>
  <p:sldIdLst>
    <p:sldId id="256" r:id="rId2"/>
    <p:sldId id="257" r:id="rId3"/>
    <p:sldId id="258" r:id="rId4"/>
    <p:sldId id="263" r:id="rId5"/>
    <p:sldId id="264" r:id="rId6"/>
    <p:sldId id="265" r:id="rId7"/>
    <p:sldId id="259" r:id="rId8"/>
    <p:sldId id="260" r:id="rId9"/>
    <p:sldId id="261" r:id="rId10"/>
    <p:sldId id="262"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0"/>
    <p:restoredTop sz="79167"/>
  </p:normalViewPr>
  <p:slideViewPr>
    <p:cSldViewPr snapToGrid="0">
      <p:cViewPr varScale="1">
        <p:scale>
          <a:sx n="98" d="100"/>
          <a:sy n="98" d="100"/>
        </p:scale>
        <p:origin x="124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375080-BDDE-C548-8237-C3A3363695FC}" type="datetimeFigureOut">
              <a:rPr lang="en-US" smtClean="0"/>
              <a:t>2/18/26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1E3745-1794-FD4F-96C4-A03F92716619}" type="slidenum">
              <a:rPr lang="en-US" smtClean="0"/>
              <a:t>‹#›</a:t>
            </a:fld>
            <a:endParaRPr lang="en-US"/>
          </a:p>
        </p:txBody>
      </p:sp>
    </p:spTree>
    <p:extLst>
      <p:ext uri="{BB962C8B-B14F-4D97-AF65-F5344CB8AC3E}">
        <p14:creationId xmlns:p14="http://schemas.microsoft.com/office/powerpoint/2010/main" val="3023606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Minna-</a:t>
            </a:r>
            <a:r>
              <a:rPr lang="en-US" dirty="0" err="1"/>
              <a:t>san</a:t>
            </a:r>
            <a:r>
              <a:rPr lang="en-US" dirty="0"/>
              <a:t>! </a:t>
            </a:r>
            <a:r>
              <a:rPr lang="en-US" dirty="0" err="1"/>
              <a:t>Konnichiwa</a:t>
            </a:r>
            <a:r>
              <a:rPr lang="en-US" dirty="0"/>
              <a:t>! </a:t>
            </a:r>
            <a:r>
              <a:rPr lang="en-US" dirty="0" err="1"/>
              <a:t>Watashi</a:t>
            </a:r>
            <a:r>
              <a:rPr lang="en-US" dirty="0"/>
              <a:t> </a:t>
            </a:r>
            <a:r>
              <a:rPr lang="en-US" dirty="0" err="1"/>
              <a:t>wa</a:t>
            </a:r>
            <a:r>
              <a:rPr lang="en-US" dirty="0"/>
              <a:t> Usha </a:t>
            </a:r>
            <a:r>
              <a:rPr lang="en-US" dirty="0" err="1"/>
              <a:t>desu</a:t>
            </a:r>
            <a:r>
              <a:rPr lang="en-US" dirty="0"/>
              <a:t>!</a:t>
            </a:r>
          </a:p>
          <a:p>
            <a:r>
              <a:rPr lang="en-US" dirty="0"/>
              <a:t>Hello everyone! I’m Usha.</a:t>
            </a:r>
          </a:p>
          <a:p>
            <a:endParaRPr lang="en-US" dirty="0"/>
          </a:p>
          <a:p>
            <a:r>
              <a:rPr lang="en-US" dirty="0"/>
              <a:t>Kyou no </a:t>
            </a:r>
            <a:r>
              <a:rPr lang="en-US" dirty="0" err="1"/>
              <a:t>nihongo</a:t>
            </a:r>
            <a:r>
              <a:rPr lang="en-US" dirty="0"/>
              <a:t> session o go-</a:t>
            </a:r>
            <a:r>
              <a:rPr lang="en-US" dirty="0" err="1"/>
              <a:t>shokai</a:t>
            </a:r>
            <a:r>
              <a:rPr lang="en-US" dirty="0"/>
              <a:t> </a:t>
            </a:r>
            <a:r>
              <a:rPr lang="en-US" dirty="0" err="1"/>
              <a:t>sasete</a:t>
            </a:r>
            <a:r>
              <a:rPr lang="en-US" dirty="0"/>
              <a:t> </a:t>
            </a:r>
            <a:r>
              <a:rPr lang="en-US" dirty="0" err="1"/>
              <a:t>itadakimasu</a:t>
            </a:r>
            <a:r>
              <a:rPr lang="en-US" dirty="0"/>
              <a:t>. </a:t>
            </a:r>
          </a:p>
          <a:p>
            <a:r>
              <a:rPr lang="en-US" dirty="0"/>
              <a:t>I’m pleased to present today’s session on Japanese.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Nihon no </a:t>
            </a:r>
            <a:r>
              <a:rPr lang="en-US" dirty="0" err="1"/>
              <a:t>kuni</a:t>
            </a:r>
            <a:r>
              <a:rPr lang="en-US" dirty="0"/>
              <a:t> </a:t>
            </a:r>
            <a:r>
              <a:rPr lang="en-US" dirty="0" err="1"/>
              <a:t>wa</a:t>
            </a:r>
            <a:r>
              <a:rPr lang="en-US" dirty="0"/>
              <a:t> </a:t>
            </a:r>
            <a:r>
              <a:rPr lang="en-US" dirty="0" err="1"/>
              <a:t>totemo</a:t>
            </a:r>
            <a:r>
              <a:rPr lang="en-US" dirty="0"/>
              <a:t> </a:t>
            </a:r>
            <a:r>
              <a:rPr lang="en-US" dirty="0" err="1"/>
              <a:t>tanoshikute</a:t>
            </a:r>
            <a:r>
              <a:rPr lang="en-US" dirty="0"/>
              <a:t>, </a:t>
            </a:r>
            <a:r>
              <a:rPr lang="en-US" dirty="0" err="1"/>
              <a:t>yasashikute</a:t>
            </a:r>
            <a:r>
              <a:rPr lang="en-US" dirty="0"/>
              <a:t>, </a:t>
            </a:r>
            <a:r>
              <a:rPr lang="en-US" dirty="0" err="1"/>
              <a:t>omoshiroi</a:t>
            </a:r>
            <a:r>
              <a:rPr lang="en-US" dirty="0"/>
              <a:t> </a:t>
            </a:r>
            <a:r>
              <a:rPr lang="en-US" dirty="0" err="1"/>
              <a:t>kuni</a:t>
            </a:r>
            <a:r>
              <a:rPr lang="en-US" dirty="0"/>
              <a:t> </a:t>
            </a:r>
            <a:r>
              <a:rPr lang="en-US" dirty="0" err="1"/>
              <a:t>desu</a:t>
            </a:r>
            <a:r>
              <a:rPr lang="en-US" dirty="0"/>
              <a:t>. </a:t>
            </a:r>
            <a:r>
              <a:rPr lang="en-AU" sz="1200" b="0" i="0" kern="1200" dirty="0">
                <a:solidFill>
                  <a:schemeClr val="tx1"/>
                </a:solidFill>
                <a:effectLst/>
                <a:latin typeface="+mn-lt"/>
                <a:ea typeface="+mn-ea"/>
                <a:cs typeface="+mn-cs"/>
              </a:rPr>
              <a:t>Nihon </a:t>
            </a:r>
            <a:r>
              <a:rPr lang="en-AU" sz="1200" b="0" i="0" kern="1200" dirty="0" err="1">
                <a:solidFill>
                  <a:schemeClr val="tx1"/>
                </a:solidFill>
                <a:effectLst/>
                <a:latin typeface="+mn-lt"/>
                <a:ea typeface="+mn-ea"/>
                <a:cs typeface="+mn-cs"/>
              </a:rPr>
              <a:t>ni</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wa</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utsukushī</a:t>
            </a:r>
            <a:r>
              <a:rPr lang="en-AU" sz="1200" b="0" i="0" kern="1200" dirty="0">
                <a:solidFill>
                  <a:schemeClr val="tx1"/>
                </a:solidFill>
                <a:effectLst/>
                <a:latin typeface="+mn-lt"/>
                <a:ea typeface="+mn-ea"/>
                <a:cs typeface="+mn-cs"/>
              </a:rPr>
              <a:t> mono ga </a:t>
            </a:r>
            <a:r>
              <a:rPr lang="en-AU" sz="1200" b="0" i="0" kern="1200" dirty="0" err="1">
                <a:solidFill>
                  <a:schemeClr val="tx1"/>
                </a:solidFill>
                <a:effectLst/>
                <a:latin typeface="+mn-lt"/>
                <a:ea typeface="+mn-ea"/>
                <a:cs typeface="+mn-cs"/>
              </a:rPr>
              <a:t>takusan</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arimasu</a:t>
            </a:r>
            <a:r>
              <a:rPr lang="en-AU" sz="1200" b="0" i="0" kern="1200" dirty="0">
                <a:solidFill>
                  <a:schemeClr val="tx1"/>
                </a:solidFill>
                <a:effectLst/>
                <a:latin typeface="+mn-lt"/>
                <a:ea typeface="+mn-ea"/>
                <a:cs typeface="+mn-cs"/>
              </a:rPr>
              <a:t>. Nihongo </a:t>
            </a:r>
            <a:r>
              <a:rPr lang="en-AU" sz="1200" b="0" i="0" kern="1200" dirty="0" err="1">
                <a:solidFill>
                  <a:schemeClr val="tx1"/>
                </a:solidFill>
                <a:effectLst/>
                <a:latin typeface="+mn-lt"/>
                <a:ea typeface="+mn-ea"/>
                <a:cs typeface="+mn-cs"/>
              </a:rPr>
              <a:t>mo</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utsukushi-sa</a:t>
            </a:r>
            <a:r>
              <a:rPr lang="en-AU" sz="1200" b="0" i="0" kern="1200" dirty="0">
                <a:solidFill>
                  <a:schemeClr val="tx1"/>
                </a:solidFill>
                <a:effectLst/>
                <a:latin typeface="+mn-lt"/>
                <a:ea typeface="+mn-ea"/>
                <a:cs typeface="+mn-cs"/>
              </a:rPr>
              <a:t> to </a:t>
            </a:r>
            <a:r>
              <a:rPr lang="en-AU" sz="1200" b="0" i="0" kern="1200" dirty="0" err="1">
                <a:solidFill>
                  <a:schemeClr val="tx1"/>
                </a:solidFill>
                <a:effectLst/>
                <a:latin typeface="+mn-lt"/>
                <a:ea typeface="+mn-ea"/>
                <a:cs typeface="+mn-cs"/>
              </a:rPr>
              <a:t>imi</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ni</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michita</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gengo</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desu</a:t>
            </a:r>
            <a:r>
              <a:rPr lang="en-AU" sz="1200" b="0" i="0" kern="1200" dirty="0">
                <a:solidFill>
                  <a:schemeClr val="tx1"/>
                </a:solidFill>
                <a:effectLst/>
                <a:latin typeface="+mn-lt"/>
                <a:ea typeface="+mn-ea"/>
                <a:cs typeface="+mn-cs"/>
              </a:rPr>
              <a:t>.</a:t>
            </a:r>
          </a:p>
          <a:p>
            <a:r>
              <a:rPr lang="en-US" dirty="0"/>
              <a:t>Japan is a kind, exciting and beautiful country. And Japanese language is just as full of beauty and meaning.</a:t>
            </a:r>
          </a:p>
          <a:p>
            <a:endParaRPr lang="en-US" dirty="0"/>
          </a:p>
          <a:p>
            <a:r>
              <a:rPr lang="en-US" dirty="0" err="1"/>
              <a:t>Douzo</a:t>
            </a:r>
            <a:r>
              <a:rPr lang="en-US" dirty="0"/>
              <a:t> </a:t>
            </a:r>
            <a:r>
              <a:rPr lang="en-US" dirty="0" err="1"/>
              <a:t>yoroshiku</a:t>
            </a:r>
            <a:r>
              <a:rPr lang="en-US" dirty="0"/>
              <a:t> </a:t>
            </a:r>
            <a:r>
              <a:rPr lang="en-US" dirty="0" err="1"/>
              <a:t>onegaishimasu</a:t>
            </a:r>
            <a:r>
              <a:rPr lang="en-US" dirty="0"/>
              <a:t>!</a:t>
            </a:r>
          </a:p>
          <a:p>
            <a:r>
              <a:rPr lang="en-US" dirty="0"/>
              <a:t>Thank you very much!</a:t>
            </a:r>
          </a:p>
          <a:p>
            <a:endParaRPr lang="en-US" dirty="0"/>
          </a:p>
        </p:txBody>
      </p:sp>
      <p:sp>
        <p:nvSpPr>
          <p:cNvPr id="4" name="Slide Number Placeholder 3"/>
          <p:cNvSpPr>
            <a:spLocks noGrp="1"/>
          </p:cNvSpPr>
          <p:nvPr>
            <p:ph type="sldNum" sz="quarter" idx="5"/>
          </p:nvPr>
        </p:nvSpPr>
        <p:spPr/>
        <p:txBody>
          <a:bodyPr/>
          <a:lstStyle/>
          <a:p>
            <a:fld id="{BC1E3745-1794-FD4F-96C4-A03F92716619}" type="slidenum">
              <a:rPr lang="en-US" smtClean="0"/>
              <a:t>1</a:t>
            </a:fld>
            <a:endParaRPr lang="en-US"/>
          </a:p>
        </p:txBody>
      </p:sp>
    </p:spTree>
    <p:extLst>
      <p:ext uri="{BB962C8B-B14F-4D97-AF65-F5344CB8AC3E}">
        <p14:creationId xmlns:p14="http://schemas.microsoft.com/office/powerpoint/2010/main" val="209594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1E3745-1794-FD4F-96C4-A03F92716619}" type="slidenum">
              <a:rPr lang="en-US" smtClean="0"/>
              <a:t>2</a:t>
            </a:fld>
            <a:endParaRPr lang="en-US"/>
          </a:p>
        </p:txBody>
      </p:sp>
    </p:spTree>
    <p:extLst>
      <p:ext uri="{BB962C8B-B14F-4D97-AF65-F5344CB8AC3E}">
        <p14:creationId xmlns:p14="http://schemas.microsoft.com/office/powerpoint/2010/main" val="733454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1E3745-1794-FD4F-96C4-A03F92716619}" type="slidenum">
              <a:rPr lang="en-US" smtClean="0"/>
              <a:t>3</a:t>
            </a:fld>
            <a:endParaRPr lang="en-US"/>
          </a:p>
        </p:txBody>
      </p:sp>
    </p:spTree>
    <p:extLst>
      <p:ext uri="{BB962C8B-B14F-4D97-AF65-F5344CB8AC3E}">
        <p14:creationId xmlns:p14="http://schemas.microsoft.com/office/powerpoint/2010/main" val="863529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1E3745-1794-FD4F-96C4-A03F92716619}" type="slidenum">
              <a:rPr lang="en-US" smtClean="0"/>
              <a:t>6</a:t>
            </a:fld>
            <a:endParaRPr lang="en-US"/>
          </a:p>
        </p:txBody>
      </p:sp>
    </p:spTree>
    <p:extLst>
      <p:ext uri="{BB962C8B-B14F-4D97-AF65-F5344CB8AC3E}">
        <p14:creationId xmlns:p14="http://schemas.microsoft.com/office/powerpoint/2010/main" val="1489063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1E3745-1794-FD4F-96C4-A03F92716619}" type="slidenum">
              <a:rPr lang="en-US" smtClean="0"/>
              <a:t>7</a:t>
            </a:fld>
            <a:endParaRPr lang="en-US"/>
          </a:p>
        </p:txBody>
      </p:sp>
    </p:spTree>
    <p:extLst>
      <p:ext uri="{BB962C8B-B14F-4D97-AF65-F5344CB8AC3E}">
        <p14:creationId xmlns:p14="http://schemas.microsoft.com/office/powerpoint/2010/main" val="1409269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1E3745-1794-FD4F-96C4-A03F92716619}" type="slidenum">
              <a:rPr lang="en-US" smtClean="0"/>
              <a:t>8</a:t>
            </a:fld>
            <a:endParaRPr lang="en-US"/>
          </a:p>
        </p:txBody>
      </p:sp>
    </p:spTree>
    <p:extLst>
      <p:ext uri="{BB962C8B-B14F-4D97-AF65-F5344CB8AC3E}">
        <p14:creationId xmlns:p14="http://schemas.microsoft.com/office/powerpoint/2010/main" val="2475947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1E3745-1794-FD4F-96C4-A03F92716619}" type="slidenum">
              <a:rPr lang="en-US" smtClean="0"/>
              <a:t>9</a:t>
            </a:fld>
            <a:endParaRPr lang="en-US"/>
          </a:p>
        </p:txBody>
      </p:sp>
    </p:spTree>
    <p:extLst>
      <p:ext uri="{BB962C8B-B14F-4D97-AF65-F5344CB8AC3E}">
        <p14:creationId xmlns:p14="http://schemas.microsoft.com/office/powerpoint/2010/main" val="81502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1E3745-1794-FD4F-96C4-A03F92716619}" type="slidenum">
              <a:rPr lang="en-US" smtClean="0"/>
              <a:t>10</a:t>
            </a:fld>
            <a:endParaRPr lang="en-US"/>
          </a:p>
        </p:txBody>
      </p:sp>
    </p:spTree>
    <p:extLst>
      <p:ext uri="{BB962C8B-B14F-4D97-AF65-F5344CB8AC3E}">
        <p14:creationId xmlns:p14="http://schemas.microsoft.com/office/powerpoint/2010/main" val="3195871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iro</a:t>
            </a:r>
            <a:r>
              <a:rPr lang="en-US" dirty="0"/>
              <a:t> </a:t>
            </a:r>
            <a:r>
              <a:rPr lang="en-US" dirty="0" err="1"/>
              <a:t>iro</a:t>
            </a:r>
            <a:r>
              <a:rPr lang="en-US" dirty="0"/>
              <a:t> o </a:t>
            </a:r>
            <a:r>
              <a:rPr lang="en-US" dirty="0" err="1"/>
              <a:t>sewa</a:t>
            </a:r>
            <a:r>
              <a:rPr lang="en-US" dirty="0"/>
              <a:t> </a:t>
            </a:r>
            <a:r>
              <a:rPr lang="en-US" dirty="0" err="1"/>
              <a:t>ni</a:t>
            </a:r>
            <a:r>
              <a:rPr lang="en-US" dirty="0"/>
              <a:t> </a:t>
            </a:r>
            <a:r>
              <a:rPr lang="en-US" dirty="0" err="1"/>
              <a:t>narimashita</a:t>
            </a:r>
            <a:r>
              <a:rPr lang="en-US" dirty="0"/>
              <a:t> ne! </a:t>
            </a:r>
            <a:r>
              <a:rPr lang="en-US" dirty="0" err="1"/>
              <a:t>Aarigato</a:t>
            </a:r>
            <a:r>
              <a:rPr lang="en-US" dirty="0"/>
              <a:t> </a:t>
            </a:r>
            <a:r>
              <a:rPr lang="en-US" dirty="0" err="1"/>
              <a:t>gozaimashita</a:t>
            </a:r>
            <a:r>
              <a:rPr lang="en-US" dirty="0"/>
              <a:t>!  </a:t>
            </a:r>
          </a:p>
          <a:p>
            <a:r>
              <a:rPr lang="en-US" dirty="0"/>
              <a:t>Thank you all for listening!</a:t>
            </a:r>
          </a:p>
          <a:p>
            <a:endParaRPr lang="en-US" dirty="0"/>
          </a:p>
        </p:txBody>
      </p:sp>
      <p:sp>
        <p:nvSpPr>
          <p:cNvPr id="4" name="Slide Number Placeholder 3"/>
          <p:cNvSpPr>
            <a:spLocks noGrp="1"/>
          </p:cNvSpPr>
          <p:nvPr>
            <p:ph type="sldNum" sz="quarter" idx="5"/>
          </p:nvPr>
        </p:nvSpPr>
        <p:spPr/>
        <p:txBody>
          <a:bodyPr/>
          <a:lstStyle/>
          <a:p>
            <a:fld id="{BC1E3745-1794-FD4F-96C4-A03F92716619}" type="slidenum">
              <a:rPr lang="en-US" smtClean="0"/>
              <a:t>11</a:t>
            </a:fld>
            <a:endParaRPr lang="en-US"/>
          </a:p>
        </p:txBody>
      </p:sp>
    </p:spTree>
    <p:extLst>
      <p:ext uri="{BB962C8B-B14F-4D97-AF65-F5344CB8AC3E}">
        <p14:creationId xmlns:p14="http://schemas.microsoft.com/office/powerpoint/2010/main" val="1622891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085496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012465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197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808867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4010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4127270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944374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24646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160999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935183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2/18/26</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997664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2/18/26</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80955035"/>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Video 3" descr="Leaves Near The River">
            <a:extLst>
              <a:ext uri="{FF2B5EF4-FFF2-40B4-BE49-F238E27FC236}">
                <a16:creationId xmlns:a16="http://schemas.microsoft.com/office/drawing/2014/main" id="{A38CB1AA-2F89-E9E0-7250-BB73FE46C84C}"/>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r="-1" b="258"/>
          <a:stretch>
            <a:fillRect/>
          </a:stretch>
        </p:blipFill>
        <p:spPr>
          <a:xfrm>
            <a:off x="20" y="10"/>
            <a:ext cx="12188932" cy="6857990"/>
          </a:xfrm>
          <a:prstGeom prst="rect">
            <a:avLst/>
          </a:prstGeom>
        </p:spPr>
      </p:pic>
      <p:sp>
        <p:nvSpPr>
          <p:cNvPr id="11" name="Rectangle 10">
            <a:extLst>
              <a:ext uri="{FF2B5EF4-FFF2-40B4-BE49-F238E27FC236}">
                <a16:creationId xmlns:a16="http://schemas.microsoft.com/office/drawing/2014/main" id="{4D71E64B-9F70-4956-A351-D707CAB0A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524" y="3205875"/>
            <a:ext cx="12188952" cy="3652125"/>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D7662-03D2-264C-B5C7-97CB39E1E5C1}"/>
              </a:ext>
            </a:extLst>
          </p:cNvPr>
          <p:cNvSpPr>
            <a:spLocks noGrp="1"/>
          </p:cNvSpPr>
          <p:nvPr>
            <p:ph type="ctrTitle"/>
          </p:nvPr>
        </p:nvSpPr>
        <p:spPr>
          <a:xfrm>
            <a:off x="517870" y="3753532"/>
            <a:ext cx="5021182" cy="2333778"/>
          </a:xfrm>
        </p:spPr>
        <p:txBody>
          <a:bodyPr anchor="b">
            <a:normAutofit/>
          </a:bodyPr>
          <a:lstStyle/>
          <a:p>
            <a:r>
              <a:rPr lang="en-US" sz="6000" dirty="0">
                <a:solidFill>
                  <a:srgbClr val="FFFFFF"/>
                </a:solidFill>
              </a:rPr>
              <a:t>Japanese</a:t>
            </a:r>
          </a:p>
        </p:txBody>
      </p:sp>
      <p:sp>
        <p:nvSpPr>
          <p:cNvPr id="3" name="Subtitle 2">
            <a:extLst>
              <a:ext uri="{FF2B5EF4-FFF2-40B4-BE49-F238E27FC236}">
                <a16:creationId xmlns:a16="http://schemas.microsoft.com/office/drawing/2014/main" id="{38CDD973-1F14-B209-C460-E0DE08146A7B}"/>
              </a:ext>
            </a:extLst>
          </p:cNvPr>
          <p:cNvSpPr>
            <a:spLocks noGrp="1"/>
          </p:cNvSpPr>
          <p:nvPr>
            <p:ph type="subTitle" idx="1"/>
          </p:nvPr>
        </p:nvSpPr>
        <p:spPr>
          <a:xfrm>
            <a:off x="6652366" y="3753532"/>
            <a:ext cx="5040785" cy="2333778"/>
          </a:xfrm>
        </p:spPr>
        <p:txBody>
          <a:bodyPr anchor="b">
            <a:normAutofit/>
          </a:bodyPr>
          <a:lstStyle/>
          <a:p>
            <a:r>
              <a:rPr lang="ja-JP" altLang="en-US" i="0"/>
              <a:t>日本語</a:t>
            </a:r>
            <a:r>
              <a:rPr lang="en-US" altLang="ja-JP" i="0" dirty="0"/>
              <a:t> </a:t>
            </a:r>
            <a:r>
              <a:rPr lang="en-US" dirty="0">
                <a:solidFill>
                  <a:srgbClr val="FFFFFF"/>
                </a:solidFill>
              </a:rPr>
              <a:t>(Nihongo)</a:t>
            </a:r>
          </a:p>
        </p:txBody>
      </p:sp>
      <p:sp>
        <p:nvSpPr>
          <p:cNvPr id="13" name="Rectangle 12">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619498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EFD1BA4-3BB3-4E55-9216-2F958BB3BA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298540"/>
            <a:ext cx="5021183" cy="4571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8FFFD414-47AF-41CB-05FC-779055C05B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44350" y="256187"/>
            <a:ext cx="1996701" cy="4471619"/>
          </a:xfrm>
          <a:prstGeom prst="rect">
            <a:avLst/>
          </a:prstGeom>
          <a:solidFill>
            <a:srgbClr val="FFFFFF">
              <a:alpha val="40000"/>
            </a:srgbClr>
          </a:solidFill>
          <a:ln>
            <a:solidFill>
              <a:srgbClr val="FFC000"/>
            </a:solidFill>
          </a:ln>
        </p:spPr>
      </p:pic>
    </p:spTree>
    <p:extLst>
      <p:ext uri="{BB962C8B-B14F-4D97-AF65-F5344CB8AC3E}">
        <p14:creationId xmlns:p14="http://schemas.microsoft.com/office/powerpoint/2010/main" val="391125643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60606">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Bierstadt"/>
              <a:ea typeface="+mn-ea"/>
              <a:cs typeface="+mn-cs"/>
            </a:endParaRPr>
          </a:p>
        </p:txBody>
      </p:sp>
      <p:sp>
        <p:nvSpPr>
          <p:cNvPr id="2" name="Title 1">
            <a:extLst>
              <a:ext uri="{FF2B5EF4-FFF2-40B4-BE49-F238E27FC236}">
                <a16:creationId xmlns:a16="http://schemas.microsoft.com/office/drawing/2014/main" id="{E8EEBA1E-8AE1-505C-2645-C3A1117909B3}"/>
              </a:ext>
            </a:extLst>
          </p:cNvPr>
          <p:cNvSpPr>
            <a:spLocks noGrp="1"/>
          </p:cNvSpPr>
          <p:nvPr>
            <p:ph type="title"/>
          </p:nvPr>
        </p:nvSpPr>
        <p:spPr>
          <a:xfrm>
            <a:off x="521208" y="978408"/>
            <a:ext cx="4754880" cy="1463040"/>
          </a:xfrm>
        </p:spPr>
        <p:txBody>
          <a:bodyPr>
            <a:normAutofit/>
          </a:bodyPr>
          <a:lstStyle/>
          <a:p>
            <a:r>
              <a:rPr lang="en-US" dirty="0"/>
              <a:t>Together….</a:t>
            </a:r>
          </a:p>
        </p:txBody>
      </p:sp>
      <p:sp>
        <p:nvSpPr>
          <p:cNvPr id="11" name="Rectangle 10">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672966"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3" name="Content Placeholder 2">
            <a:extLst>
              <a:ext uri="{FF2B5EF4-FFF2-40B4-BE49-F238E27FC236}">
                <a16:creationId xmlns:a16="http://schemas.microsoft.com/office/drawing/2014/main" id="{3C01127C-F92B-AF6A-DB7C-ED548A1F548E}"/>
              </a:ext>
            </a:extLst>
          </p:cNvPr>
          <p:cNvSpPr>
            <a:spLocks noGrp="1"/>
          </p:cNvSpPr>
          <p:nvPr>
            <p:ph idx="1"/>
          </p:nvPr>
        </p:nvSpPr>
        <p:spPr>
          <a:xfrm>
            <a:off x="521208" y="2578608"/>
            <a:ext cx="4672584" cy="1463040"/>
          </a:xfrm>
        </p:spPr>
        <p:txBody>
          <a:bodyPr>
            <a:normAutofit/>
          </a:bodyPr>
          <a:lstStyle/>
          <a:p>
            <a:pPr marL="0" indent="0">
              <a:buNone/>
            </a:pPr>
            <a:r>
              <a:rPr lang="ja-JP" altLang="en-US" sz="2000"/>
              <a:t>コンピューターを使うのが好きです</a:t>
            </a:r>
            <a:r>
              <a:rPr lang="en-AU" altLang="ja-JP" sz="2000" dirty="0"/>
              <a:t>.</a:t>
            </a:r>
            <a:endParaRPr lang="ja-JP" altLang="en-US" sz="2000"/>
          </a:p>
          <a:p>
            <a:pPr marL="0" indent="0">
              <a:buNone/>
            </a:pPr>
            <a:r>
              <a:rPr lang="en-US" sz="2000" dirty="0" err="1"/>
              <a:t>Conpyuta</a:t>
            </a:r>
            <a:r>
              <a:rPr lang="en-US" sz="2000" dirty="0"/>
              <a:t> o </a:t>
            </a:r>
            <a:r>
              <a:rPr lang="en-US" sz="2000" dirty="0" err="1"/>
              <a:t>tsukau</a:t>
            </a:r>
            <a:r>
              <a:rPr lang="en-US" sz="2000" dirty="0"/>
              <a:t> no ga suki </a:t>
            </a:r>
            <a:r>
              <a:rPr lang="en-US" sz="2000" dirty="0" err="1"/>
              <a:t>desu</a:t>
            </a:r>
            <a:r>
              <a:rPr lang="en-US" sz="2000" dirty="0"/>
              <a:t>.</a:t>
            </a:r>
          </a:p>
          <a:p>
            <a:pPr marL="0" indent="0">
              <a:buNone/>
            </a:pPr>
            <a:r>
              <a:rPr lang="en-US" sz="2000" dirty="0"/>
              <a:t>I like using computers!</a:t>
            </a:r>
          </a:p>
        </p:txBody>
      </p:sp>
      <p:pic>
        <p:nvPicPr>
          <p:cNvPr id="4" name="Picture 3">
            <a:extLst>
              <a:ext uri="{FF2B5EF4-FFF2-40B4-BE49-F238E27FC236}">
                <a16:creationId xmlns:a16="http://schemas.microsoft.com/office/drawing/2014/main" id="{79C2BB9F-C64B-26BB-147E-3F26132427C9}"/>
              </a:ext>
            </a:extLst>
          </p:cNvPr>
          <p:cNvPicPr>
            <a:picLocks noChangeAspect="1"/>
          </p:cNvPicPr>
          <p:nvPr/>
        </p:nvPicPr>
        <p:blipFill>
          <a:blip r:embed="rId3"/>
          <a:srcRect r="-3" b="1433"/>
          <a:stretch>
            <a:fillRect/>
          </a:stretch>
        </p:blipFill>
        <p:spPr>
          <a:xfrm>
            <a:off x="5958018" y="508090"/>
            <a:ext cx="5709726" cy="5846989"/>
          </a:xfrm>
          <a:prstGeom prst="rect">
            <a:avLst/>
          </a:prstGeom>
        </p:spPr>
      </p:pic>
      <p:sp>
        <p:nvSpPr>
          <p:cNvPr id="5" name="TextBox 4">
            <a:extLst>
              <a:ext uri="{FF2B5EF4-FFF2-40B4-BE49-F238E27FC236}">
                <a16:creationId xmlns:a16="http://schemas.microsoft.com/office/drawing/2014/main" id="{604D855A-A5F2-A9DE-40A4-657FEBBD9BAA}"/>
              </a:ext>
            </a:extLst>
          </p:cNvPr>
          <p:cNvSpPr txBox="1"/>
          <p:nvPr/>
        </p:nvSpPr>
        <p:spPr>
          <a:xfrm>
            <a:off x="4221851" y="4868608"/>
            <a:ext cx="1937971" cy="1477328"/>
          </a:xfrm>
          <a:prstGeom prst="rect">
            <a:avLst/>
          </a:prstGeom>
          <a:noFill/>
        </p:spPr>
        <p:txBody>
          <a:bodyPr wrap="square" rtlCol="0">
            <a:spAutoFit/>
          </a:bodyPr>
          <a:lstStyle/>
          <a:p>
            <a:r>
              <a:rPr lang="ja-JP" altLang="en-US"/>
              <a:t>隨處 為主</a:t>
            </a:r>
            <a:endParaRPr lang="en-AU" altLang="ja-JP" dirty="0"/>
          </a:p>
          <a:p>
            <a:r>
              <a:rPr lang="en-AU" dirty="0"/>
              <a:t>Find yourself where you go.</a:t>
            </a:r>
          </a:p>
          <a:p>
            <a:r>
              <a:rPr lang="en-AU" dirty="0" err="1"/>
              <a:t>Kanshu</a:t>
            </a:r>
            <a:r>
              <a:rPr lang="en-AU" dirty="0"/>
              <a:t> </a:t>
            </a:r>
            <a:r>
              <a:rPr lang="en-AU" dirty="0" err="1"/>
              <a:t>Sojun</a:t>
            </a:r>
            <a:r>
              <a:rPr lang="en-AU" dirty="0"/>
              <a:t> </a:t>
            </a:r>
            <a:r>
              <a:rPr lang="en-US" altLang="ja-JP" dirty="0"/>
              <a:t>(1895-1954)</a:t>
            </a:r>
            <a:endParaRPr lang="en-US" dirty="0"/>
          </a:p>
        </p:txBody>
      </p:sp>
    </p:spTree>
    <p:extLst>
      <p:ext uri="{BB962C8B-B14F-4D97-AF65-F5344CB8AC3E}">
        <p14:creationId xmlns:p14="http://schemas.microsoft.com/office/powerpoint/2010/main" val="512612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73AF435-44C8-C44B-9352-ACFA393E2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78BCD97-6277-8EF5-C9ED-AF2A9BBDD51B}"/>
              </a:ext>
            </a:extLst>
          </p:cNvPr>
          <p:cNvSpPr>
            <a:spLocks noGrp="1"/>
          </p:cNvSpPr>
          <p:nvPr>
            <p:ph type="ctrTitle"/>
          </p:nvPr>
        </p:nvSpPr>
        <p:spPr>
          <a:xfrm>
            <a:off x="521208" y="978407"/>
            <a:ext cx="4358503" cy="3137941"/>
          </a:xfrm>
        </p:spPr>
        <p:txBody>
          <a:bodyPr anchor="t">
            <a:normAutofit/>
          </a:bodyPr>
          <a:lstStyle/>
          <a:p>
            <a:r>
              <a:rPr lang="en-US" sz="5600"/>
              <a:t>Thank you for listening!</a:t>
            </a:r>
            <a:br>
              <a:rPr lang="en-US" sz="5600"/>
            </a:br>
            <a:endParaRPr lang="en-US" sz="5600"/>
          </a:p>
        </p:txBody>
      </p:sp>
      <p:sp>
        <p:nvSpPr>
          <p:cNvPr id="22" name="Freeform: Shape 21">
            <a:extLst>
              <a:ext uri="{FF2B5EF4-FFF2-40B4-BE49-F238E27FC236}">
                <a16:creationId xmlns:a16="http://schemas.microsoft.com/office/drawing/2014/main" id="{288058DF-7580-C88F-23F0-429412309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495" y="508090"/>
            <a:ext cx="4288568" cy="149279"/>
          </a:xfrm>
          <a:custGeom>
            <a:avLst/>
            <a:gdLst>
              <a:gd name="connsiteX0" fmla="*/ 0 w 6117427"/>
              <a:gd name="connsiteY0" fmla="*/ 0 h 149279"/>
              <a:gd name="connsiteX1" fmla="*/ 6117427 w 6117427"/>
              <a:gd name="connsiteY1" fmla="*/ 0 h 149279"/>
              <a:gd name="connsiteX2" fmla="*/ 6117427 w 6117427"/>
              <a:gd name="connsiteY2" fmla="*/ 149279 h 149279"/>
              <a:gd name="connsiteX3" fmla="*/ 0 w 6117427"/>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6117427" h="149279">
                <a:moveTo>
                  <a:pt x="0" y="0"/>
                </a:moveTo>
                <a:lnTo>
                  <a:pt x="6117427" y="0"/>
                </a:lnTo>
                <a:lnTo>
                  <a:pt x="6117427"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3F82943-4565-9E0E-E9DB-5B7B417E6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07749"/>
            <a:ext cx="4307405" cy="45720"/>
          </a:xfrm>
          <a:custGeom>
            <a:avLst/>
            <a:gdLst>
              <a:gd name="connsiteX0" fmla="*/ 0 w 6144298"/>
              <a:gd name="connsiteY0" fmla="*/ 0 h 45720"/>
              <a:gd name="connsiteX1" fmla="*/ 5021183 w 6144298"/>
              <a:gd name="connsiteY1" fmla="*/ 0 h 45720"/>
              <a:gd name="connsiteX2" fmla="*/ 5021183 w 6144298"/>
              <a:gd name="connsiteY2" fmla="*/ 1 h 45720"/>
              <a:gd name="connsiteX3" fmla="*/ 6144298 w 6144298"/>
              <a:gd name="connsiteY3" fmla="*/ 1 h 45720"/>
              <a:gd name="connsiteX4" fmla="*/ 6144298 w 6144298"/>
              <a:gd name="connsiteY4" fmla="*/ 45720 h 45720"/>
              <a:gd name="connsiteX5" fmla="*/ 1123115 w 6144298"/>
              <a:gd name="connsiteY5" fmla="*/ 45720 h 45720"/>
              <a:gd name="connsiteX6" fmla="*/ 1123115 w 6144298"/>
              <a:gd name="connsiteY6" fmla="*/ 45719 h 45720"/>
              <a:gd name="connsiteX7" fmla="*/ 0 w 6144298"/>
              <a:gd name="connsiteY7" fmla="*/ 45719 h 4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44298" h="45720">
                <a:moveTo>
                  <a:pt x="0" y="0"/>
                </a:moveTo>
                <a:lnTo>
                  <a:pt x="5021183" y="0"/>
                </a:lnTo>
                <a:lnTo>
                  <a:pt x="5021183" y="1"/>
                </a:lnTo>
                <a:lnTo>
                  <a:pt x="6144298" y="1"/>
                </a:lnTo>
                <a:lnTo>
                  <a:pt x="6144298" y="45720"/>
                </a:lnTo>
                <a:lnTo>
                  <a:pt x="1123115" y="45720"/>
                </a:lnTo>
                <a:lnTo>
                  <a:pt x="112311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Food on a table">
            <a:extLst>
              <a:ext uri="{FF2B5EF4-FFF2-40B4-BE49-F238E27FC236}">
                <a16:creationId xmlns:a16="http://schemas.microsoft.com/office/drawing/2014/main" id="{4FE57A88-BA9E-0EC1-3374-0670EB73FBDE}"/>
              </a:ext>
            </a:extLst>
          </p:cNvPr>
          <p:cNvPicPr>
            <a:picLocks noChangeAspect="1"/>
          </p:cNvPicPr>
          <p:nvPr/>
        </p:nvPicPr>
        <p:blipFill>
          <a:blip r:embed="rId3"/>
          <a:srcRect l="13572" r="13570" b="-1"/>
          <a:stretch>
            <a:fillRect/>
          </a:stretch>
        </p:blipFill>
        <p:spPr>
          <a:xfrm>
            <a:off x="5398477" y="508090"/>
            <a:ext cx="6271028" cy="5745379"/>
          </a:xfrm>
          <a:prstGeom prst="rect">
            <a:avLst/>
          </a:prstGeom>
        </p:spPr>
      </p:pic>
    </p:spTree>
    <p:extLst>
      <p:ext uri="{BB962C8B-B14F-4D97-AF65-F5344CB8AC3E}">
        <p14:creationId xmlns:p14="http://schemas.microsoft.com/office/powerpoint/2010/main" val="2616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6" name="Rectangle 2065">
            <a:extLst>
              <a:ext uri="{FF2B5EF4-FFF2-40B4-BE49-F238E27FC236}">
                <a16:creationId xmlns:a16="http://schemas.microsoft.com/office/drawing/2014/main" id="{AD1BDCCC-E676-2A7E-BE11-2B8C23DB2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3BCDEE5-C5D9-F322-7088-1BD866251458}"/>
              </a:ext>
            </a:extLst>
          </p:cNvPr>
          <p:cNvSpPr>
            <a:spLocks noGrp="1"/>
          </p:cNvSpPr>
          <p:nvPr>
            <p:ph type="title"/>
          </p:nvPr>
        </p:nvSpPr>
        <p:spPr>
          <a:xfrm>
            <a:off x="521208" y="978408"/>
            <a:ext cx="11155680" cy="1115568"/>
          </a:xfrm>
        </p:spPr>
        <p:txBody>
          <a:bodyPr>
            <a:normAutofit/>
          </a:bodyPr>
          <a:lstStyle/>
          <a:p>
            <a:r>
              <a:rPr lang="en-US" dirty="0"/>
              <a:t>Where will I find Japanese spoken?</a:t>
            </a:r>
          </a:p>
        </p:txBody>
      </p:sp>
      <p:sp>
        <p:nvSpPr>
          <p:cNvPr id="2068" name="Freeform: Shape 2067">
            <a:extLst>
              <a:ext uri="{FF2B5EF4-FFF2-40B4-BE49-F238E27FC236}">
                <a16:creationId xmlns:a16="http://schemas.microsoft.com/office/drawing/2014/main" id="{781C97B1-8A09-6383-8C65-A3B735778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4" name="Picture 6">
            <a:extLst>
              <a:ext uri="{FF2B5EF4-FFF2-40B4-BE49-F238E27FC236}">
                <a16:creationId xmlns:a16="http://schemas.microsoft.com/office/drawing/2014/main" id="{F1A87E55-00D3-243D-78FE-4F795BB050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5112" y="2093976"/>
            <a:ext cx="4054010" cy="210071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2185A6C-D2D3-EBB5-2036-2D9604189C95}"/>
              </a:ext>
            </a:extLst>
          </p:cNvPr>
          <p:cNvSpPr>
            <a:spLocks noGrp="1"/>
          </p:cNvSpPr>
          <p:nvPr>
            <p:ph idx="1"/>
          </p:nvPr>
        </p:nvSpPr>
        <p:spPr>
          <a:xfrm>
            <a:off x="6541299" y="2354160"/>
            <a:ext cx="5129784" cy="3481426"/>
          </a:xfrm>
        </p:spPr>
        <p:txBody>
          <a:bodyPr>
            <a:normAutofit lnSpcReduction="10000"/>
          </a:bodyPr>
          <a:lstStyle/>
          <a:p>
            <a:pPr>
              <a:lnSpc>
                <a:spcPct val="100000"/>
              </a:lnSpc>
            </a:pPr>
            <a:r>
              <a:rPr lang="en-US" sz="1700" dirty="0"/>
              <a:t>Japanese is the official language of Japan (of course!)</a:t>
            </a:r>
          </a:p>
          <a:p>
            <a:pPr>
              <a:lnSpc>
                <a:spcPct val="100000"/>
              </a:lnSpc>
            </a:pPr>
            <a:r>
              <a:rPr lang="en-US" sz="1700" dirty="0"/>
              <a:t>Immigrants took it where they went – places like Brazil, Hawaii, Peru, Philippines during the Meiji period (late 19</a:t>
            </a:r>
            <a:r>
              <a:rPr lang="en-US" sz="1700" baseline="30000" dirty="0"/>
              <a:t>th</a:t>
            </a:r>
            <a:r>
              <a:rPr lang="en-US" sz="1700" dirty="0"/>
              <a:t> century) and elsewhere after that.</a:t>
            </a:r>
          </a:p>
          <a:p>
            <a:pPr>
              <a:lnSpc>
                <a:spcPct val="100000"/>
              </a:lnSpc>
            </a:pPr>
            <a:r>
              <a:rPr lang="en-US" sz="1700" dirty="0"/>
              <a:t>125 million native speakers</a:t>
            </a:r>
          </a:p>
          <a:p>
            <a:pPr>
              <a:lnSpc>
                <a:spcPct val="100000"/>
              </a:lnSpc>
            </a:pPr>
            <a:r>
              <a:rPr lang="en-US" sz="1600" dirty="0" err="1"/>
              <a:t>Japonic</a:t>
            </a:r>
            <a:r>
              <a:rPr lang="en-US" sz="1600" dirty="0"/>
              <a:t> language family. Two well-defined branches: Japanese and Ryukyuan</a:t>
            </a:r>
          </a:p>
          <a:p>
            <a:pPr>
              <a:lnSpc>
                <a:spcPct val="100000"/>
              </a:lnSpc>
            </a:pPr>
            <a:r>
              <a:rPr lang="en-US" sz="1600" dirty="0"/>
              <a:t> </a:t>
            </a:r>
            <a:r>
              <a:rPr lang="en-AU" sz="1600" dirty="0"/>
              <a:t>“Japanese has been subject to more attempts to show its relation to other languages than any other language in the world.” – Martine Irma </a:t>
            </a:r>
            <a:r>
              <a:rPr lang="en-AU" sz="1600" dirty="0" err="1"/>
              <a:t>Robbeets</a:t>
            </a:r>
            <a:br>
              <a:rPr lang="en-AU" sz="1600" dirty="0"/>
            </a:br>
            <a:r>
              <a:rPr lang="en-AU" sz="1600" dirty="0"/>
              <a:t>No clear relation with any other language group so far.</a:t>
            </a:r>
          </a:p>
          <a:p>
            <a:pPr>
              <a:lnSpc>
                <a:spcPct val="100000"/>
              </a:lnSpc>
            </a:pPr>
            <a:endParaRPr lang="en-US" sz="1600" dirty="0"/>
          </a:p>
          <a:p>
            <a:pPr>
              <a:lnSpc>
                <a:spcPct val="100000"/>
              </a:lnSpc>
            </a:pPr>
            <a:endParaRPr lang="en-US" sz="1700" dirty="0"/>
          </a:p>
          <a:p>
            <a:pPr>
              <a:lnSpc>
                <a:spcPct val="100000"/>
              </a:lnSpc>
            </a:pPr>
            <a:endParaRPr lang="en-US" sz="1700" dirty="0"/>
          </a:p>
          <a:p>
            <a:pPr>
              <a:lnSpc>
                <a:spcPct val="100000"/>
              </a:lnSpc>
            </a:pPr>
            <a:endParaRPr lang="en-US" sz="1700" dirty="0"/>
          </a:p>
        </p:txBody>
      </p:sp>
      <p:pic>
        <p:nvPicPr>
          <p:cNvPr id="2056" name="Picture 8">
            <a:extLst>
              <a:ext uri="{FF2B5EF4-FFF2-40B4-BE49-F238E27FC236}">
                <a16:creationId xmlns:a16="http://schemas.microsoft.com/office/drawing/2014/main" id="{12562835-F334-BBEE-AE92-D894B967B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4774" y="3530583"/>
            <a:ext cx="2936023" cy="275808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5FDD40-9F90-55E5-DFD4-D255D75F81BD}"/>
              </a:ext>
            </a:extLst>
          </p:cNvPr>
          <p:cNvSpPr txBox="1"/>
          <p:nvPr/>
        </p:nvSpPr>
        <p:spPr>
          <a:xfrm>
            <a:off x="323557" y="6063578"/>
            <a:ext cx="2600715" cy="246221"/>
          </a:xfrm>
          <a:prstGeom prst="rect">
            <a:avLst/>
          </a:prstGeom>
          <a:noFill/>
        </p:spPr>
        <p:txBody>
          <a:bodyPr wrap="square" rtlCol="0">
            <a:spAutoFit/>
          </a:bodyPr>
          <a:lstStyle/>
          <a:p>
            <a:r>
              <a:rPr lang="en-US" sz="1000" dirty="0"/>
              <a:t>Images from Wikimedia</a:t>
            </a:r>
          </a:p>
        </p:txBody>
      </p:sp>
    </p:spTree>
    <p:extLst>
      <p:ext uri="{BB962C8B-B14F-4D97-AF65-F5344CB8AC3E}">
        <p14:creationId xmlns:p14="http://schemas.microsoft.com/office/powerpoint/2010/main" val="3056008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3" name="Rectangle 3082">
            <a:extLst>
              <a:ext uri="{FF2B5EF4-FFF2-40B4-BE49-F238E27FC236}">
                <a16:creationId xmlns:a16="http://schemas.microsoft.com/office/drawing/2014/main" id="{AD1BDCCC-E676-2A7E-BE11-2B8C23DB2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600D3F0-9D04-935E-6240-CC72E4525EB8}"/>
              </a:ext>
            </a:extLst>
          </p:cNvPr>
          <p:cNvSpPr>
            <a:spLocks noGrp="1"/>
          </p:cNvSpPr>
          <p:nvPr>
            <p:ph type="title"/>
          </p:nvPr>
        </p:nvSpPr>
        <p:spPr>
          <a:xfrm>
            <a:off x="521208" y="978408"/>
            <a:ext cx="11155680" cy="667512"/>
          </a:xfrm>
        </p:spPr>
        <p:txBody>
          <a:bodyPr>
            <a:normAutofit/>
          </a:bodyPr>
          <a:lstStyle/>
          <a:p>
            <a:r>
              <a:rPr lang="en-US" sz="2800" dirty="0"/>
              <a:t>Japan – a melting pot over ages</a:t>
            </a:r>
          </a:p>
        </p:txBody>
      </p:sp>
      <p:sp>
        <p:nvSpPr>
          <p:cNvPr id="3084" name="Freeform: Shape 3080">
            <a:extLst>
              <a:ext uri="{FF2B5EF4-FFF2-40B4-BE49-F238E27FC236}">
                <a16:creationId xmlns:a16="http://schemas.microsoft.com/office/drawing/2014/main" id="{781C97B1-8A09-6383-8C65-A3B735778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Ashitaka preparing to leave his elders in Princess Mononoke">
            <a:extLst>
              <a:ext uri="{FF2B5EF4-FFF2-40B4-BE49-F238E27FC236}">
                <a16:creationId xmlns:a16="http://schemas.microsoft.com/office/drawing/2014/main" id="{12228460-B251-8E5B-03C4-D866596C9CC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5112" y="1815535"/>
            <a:ext cx="4295141" cy="214757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70CCAF6-F02D-2EDC-C0F5-B125B7DECB3C}"/>
              </a:ext>
            </a:extLst>
          </p:cNvPr>
          <p:cNvSpPr>
            <a:spLocks noGrp="1"/>
          </p:cNvSpPr>
          <p:nvPr>
            <p:ph idx="1"/>
          </p:nvPr>
        </p:nvSpPr>
        <p:spPr>
          <a:xfrm>
            <a:off x="5570073" y="1915594"/>
            <a:ext cx="5565746" cy="4083008"/>
          </a:xfrm>
        </p:spPr>
        <p:txBody>
          <a:bodyPr>
            <a:normAutofit lnSpcReduction="10000"/>
          </a:bodyPr>
          <a:lstStyle/>
          <a:p>
            <a:pPr>
              <a:lnSpc>
                <a:spcPct val="100000"/>
              </a:lnSpc>
            </a:pPr>
            <a:r>
              <a:rPr lang="en-US" sz="1600" dirty="0"/>
              <a:t>Scholars are not entirely agreed on the timelines how people migrated in and settled across Japan. </a:t>
            </a:r>
          </a:p>
          <a:p>
            <a:pPr>
              <a:lnSpc>
                <a:spcPct val="100000"/>
              </a:lnSpc>
            </a:pPr>
            <a:r>
              <a:rPr lang="en-US" sz="1600" dirty="0"/>
              <a:t>Paleolithic tools were found from after the last Ice Age. Jomon culture (13000-1000 BC, marked by world’s oldest ceramics) are said to have been hunter-gatherers who lived in small communities. Agricultural Yayoi culture (1000-800 BC? 500-300 BC?) brought in rice cultivation and iron-making. </a:t>
            </a:r>
          </a:p>
          <a:p>
            <a:pPr>
              <a:lnSpc>
                <a:spcPct val="100000"/>
              </a:lnSpc>
            </a:pPr>
            <a:r>
              <a:rPr lang="en-US" sz="1600" dirty="0"/>
              <a:t>The spirit of what this melting pot could have been is, for me, probably captured nicely in the movie Princess Mononoke with Ainu/Jomon-influenced Emishi Prince </a:t>
            </a:r>
            <a:r>
              <a:rPr lang="en-US" sz="1600" dirty="0" err="1"/>
              <a:t>Ashitaka</a:t>
            </a:r>
            <a:r>
              <a:rPr lang="en-US" sz="1600" dirty="0"/>
              <a:t> and Yamato-influenced Lady </a:t>
            </a:r>
            <a:r>
              <a:rPr lang="en-US" sz="1600" dirty="0" err="1"/>
              <a:t>Eboshi</a:t>
            </a:r>
            <a:r>
              <a:rPr lang="en-US" sz="1600" dirty="0"/>
              <a:t>.</a:t>
            </a:r>
          </a:p>
          <a:p>
            <a:pPr>
              <a:lnSpc>
                <a:spcPct val="100000"/>
              </a:lnSpc>
            </a:pPr>
            <a:r>
              <a:rPr lang="en-US" sz="1600" dirty="0"/>
              <a:t>This ethos of ideas coming in from elsewhere, adapting in to suit their new homeland and then transforming into new uniquely Japanese ideas has always been there through the ages.</a:t>
            </a:r>
          </a:p>
          <a:p>
            <a:pPr>
              <a:lnSpc>
                <a:spcPct val="100000"/>
              </a:lnSpc>
            </a:pPr>
            <a:endParaRPr lang="en-US" sz="1300" dirty="0"/>
          </a:p>
        </p:txBody>
      </p:sp>
      <p:sp>
        <p:nvSpPr>
          <p:cNvPr id="4" name="TextBox 3">
            <a:extLst>
              <a:ext uri="{FF2B5EF4-FFF2-40B4-BE49-F238E27FC236}">
                <a16:creationId xmlns:a16="http://schemas.microsoft.com/office/drawing/2014/main" id="{CE42FAA5-4204-7E60-E6B5-F828D8200B7D}"/>
              </a:ext>
            </a:extLst>
          </p:cNvPr>
          <p:cNvSpPr txBox="1"/>
          <p:nvPr/>
        </p:nvSpPr>
        <p:spPr>
          <a:xfrm>
            <a:off x="213331" y="6490586"/>
            <a:ext cx="4902304" cy="246221"/>
          </a:xfrm>
          <a:prstGeom prst="rect">
            <a:avLst/>
          </a:prstGeom>
          <a:noFill/>
        </p:spPr>
        <p:txBody>
          <a:bodyPr wrap="none" rtlCol="0">
            <a:spAutoFit/>
          </a:bodyPr>
          <a:lstStyle/>
          <a:p>
            <a:r>
              <a:rPr lang="en-US" sz="1000" dirty="0"/>
              <a:t>Copyright: Studio Ghibli and CBR, https://</a:t>
            </a:r>
            <a:r>
              <a:rPr lang="en-US" sz="1000" dirty="0" err="1"/>
              <a:t>www.cbr.com</a:t>
            </a:r>
            <a:r>
              <a:rPr lang="en-US" sz="1000" dirty="0"/>
              <a:t>/princess-</a:t>
            </a:r>
            <a:r>
              <a:rPr lang="en-US" sz="1000" dirty="0" err="1"/>
              <a:t>mononoke</a:t>
            </a:r>
            <a:r>
              <a:rPr lang="en-US" sz="1000" dirty="0"/>
              <a:t>-themes/</a:t>
            </a:r>
          </a:p>
        </p:txBody>
      </p:sp>
      <p:pic>
        <p:nvPicPr>
          <p:cNvPr id="3078" name="Picture 6" descr="Lady Eboshi holds a rifle in Princess Mononoke.">
            <a:extLst>
              <a:ext uri="{FF2B5EF4-FFF2-40B4-BE49-F238E27FC236}">
                <a16:creationId xmlns:a16="http://schemas.microsoft.com/office/drawing/2014/main" id="{8DDDB533-9201-D397-7034-682461F0A2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112" y="4011929"/>
            <a:ext cx="4295141" cy="2147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639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16" name="Picture 15" descr="Floating paper decorations">
            <a:extLst>
              <a:ext uri="{FF2B5EF4-FFF2-40B4-BE49-F238E27FC236}">
                <a16:creationId xmlns:a16="http://schemas.microsoft.com/office/drawing/2014/main" id="{F8CF7C96-E4DF-05E7-5486-587FA7E90A10}"/>
              </a:ext>
            </a:extLst>
          </p:cNvPr>
          <p:cNvPicPr>
            <a:picLocks noChangeAspect="1"/>
          </p:cNvPicPr>
          <p:nvPr/>
        </p:nvPicPr>
        <p:blipFill>
          <a:blip r:embed="rId2"/>
          <a:srcRect t="9819" b="5912"/>
          <a:stretch>
            <a:fillRect/>
          </a:stretch>
        </p:blipFill>
        <p:spPr>
          <a:xfrm>
            <a:off x="20" y="10"/>
            <a:ext cx="12191979" cy="6857990"/>
          </a:xfrm>
          <a:prstGeom prst="rect">
            <a:avLst/>
          </a:prstGeom>
        </p:spPr>
      </p:pic>
      <p:sp>
        <p:nvSpPr>
          <p:cNvPr id="17" name="Rectangle 16">
            <a:extLst>
              <a:ext uri="{FF2B5EF4-FFF2-40B4-BE49-F238E27FC236}">
                <a16:creationId xmlns:a16="http://schemas.microsoft.com/office/drawing/2014/main" id="{912025B4-7337-735E-4DC9-E634D20119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20000"/>
                </a:schemeClr>
              </a:gs>
              <a:gs pos="26000">
                <a:schemeClr val="bg1">
                  <a:alpha val="7000"/>
                </a:schemeClr>
              </a:gs>
              <a:gs pos="100000">
                <a:schemeClr val="bg1">
                  <a:alpha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19EF60C-420D-2F7D-D83D-A6C8D3D9EB18}"/>
              </a:ext>
            </a:extLst>
          </p:cNvPr>
          <p:cNvSpPr>
            <a:spLocks noGrp="1"/>
          </p:cNvSpPr>
          <p:nvPr>
            <p:ph type="ctrTitle"/>
          </p:nvPr>
        </p:nvSpPr>
        <p:spPr>
          <a:xfrm>
            <a:off x="7396181" y="3856520"/>
            <a:ext cx="4795819" cy="3969960"/>
          </a:xfrm>
        </p:spPr>
        <p:txBody>
          <a:bodyPr anchor="t">
            <a:normAutofit/>
          </a:bodyPr>
          <a:lstStyle/>
          <a:p>
            <a:r>
              <a:rPr lang="en-US" sz="6600" dirty="0"/>
              <a:t>Japanese Language</a:t>
            </a:r>
          </a:p>
        </p:txBody>
      </p:sp>
      <p:sp>
        <p:nvSpPr>
          <p:cNvPr id="18" name="Rectangle 17">
            <a:extLst>
              <a:ext uri="{FF2B5EF4-FFF2-40B4-BE49-F238E27FC236}">
                <a16:creationId xmlns:a16="http://schemas.microsoft.com/office/drawing/2014/main" id="{150CDACD-D191-E642-F686-FCB54B7E5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4695702"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4" name="Rectangle 3">
            <a:extLst>
              <a:ext uri="{FF2B5EF4-FFF2-40B4-BE49-F238E27FC236}">
                <a16:creationId xmlns:a16="http://schemas.microsoft.com/office/drawing/2014/main" id="{7484B246-B706-9B91-E02D-C1D93391F06E}"/>
              </a:ext>
            </a:extLst>
          </p:cNvPr>
          <p:cNvSpPr/>
          <p:nvPr/>
        </p:nvSpPr>
        <p:spPr>
          <a:xfrm>
            <a:off x="7396181" y="3477167"/>
            <a:ext cx="4448873" cy="134911"/>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49863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0" name="Rectangle 4109">
            <a:extLst>
              <a:ext uri="{FF2B5EF4-FFF2-40B4-BE49-F238E27FC236}">
                <a16:creationId xmlns:a16="http://schemas.microsoft.com/office/drawing/2014/main" id="{0EC38958-9A69-239A-BA79-2AEC73345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F43FB75-51D6-4E9C-CBCA-A396458A42A4}"/>
              </a:ext>
            </a:extLst>
          </p:cNvPr>
          <p:cNvSpPr>
            <a:spLocks noGrp="1"/>
          </p:cNvSpPr>
          <p:nvPr>
            <p:ph type="title"/>
          </p:nvPr>
        </p:nvSpPr>
        <p:spPr>
          <a:xfrm>
            <a:off x="5995556" y="962526"/>
            <a:ext cx="5672188" cy="966863"/>
          </a:xfrm>
        </p:spPr>
        <p:txBody>
          <a:bodyPr>
            <a:normAutofit fontScale="90000"/>
          </a:bodyPr>
          <a:lstStyle/>
          <a:p>
            <a:r>
              <a:rPr lang="en-US" sz="4000" dirty="0"/>
              <a:t>Characteristics of Spoken Japanese</a:t>
            </a:r>
          </a:p>
        </p:txBody>
      </p:sp>
      <p:pic>
        <p:nvPicPr>
          <p:cNvPr id="4100" name="Picture 4" descr="Japanese Onomatopoeia: Summer Sounds">
            <a:extLst>
              <a:ext uri="{FF2B5EF4-FFF2-40B4-BE49-F238E27FC236}">
                <a16:creationId xmlns:a16="http://schemas.microsoft.com/office/drawing/2014/main" id="{D4E05AF2-BB23-EE02-E676-66FBEBE185D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49373" y="508090"/>
            <a:ext cx="3896810" cy="5837919"/>
          </a:xfrm>
          <a:prstGeom prst="rect">
            <a:avLst/>
          </a:prstGeom>
          <a:noFill/>
          <a:extLst>
            <a:ext uri="{909E8E84-426E-40DD-AFC4-6F175D3DCCD1}">
              <a14:hiddenFill xmlns:a14="http://schemas.microsoft.com/office/drawing/2010/main">
                <a:solidFill>
                  <a:srgbClr val="FFFFFF"/>
                </a:solidFill>
              </a14:hiddenFill>
            </a:ext>
          </a:extLst>
        </p:spPr>
      </p:pic>
      <p:sp>
        <p:nvSpPr>
          <p:cNvPr id="4112" name="Freeform: Shape 4111">
            <a:extLst>
              <a:ext uri="{FF2B5EF4-FFF2-40B4-BE49-F238E27FC236}">
                <a16:creationId xmlns:a16="http://schemas.microsoft.com/office/drawing/2014/main" id="{6EC109E5-0396-8968-4F42-DFEC28036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58484" y="508090"/>
            <a:ext cx="5513832" cy="149279"/>
          </a:xfrm>
          <a:custGeom>
            <a:avLst/>
            <a:gdLst>
              <a:gd name="connsiteX0" fmla="*/ 0 w 6090847"/>
              <a:gd name="connsiteY0" fmla="*/ 0 h 149279"/>
              <a:gd name="connsiteX1" fmla="*/ 6090847 w 6090847"/>
              <a:gd name="connsiteY1" fmla="*/ 0 h 149279"/>
              <a:gd name="connsiteX2" fmla="*/ 6090847 w 6090847"/>
              <a:gd name="connsiteY2" fmla="*/ 149279 h 149279"/>
              <a:gd name="connsiteX3" fmla="*/ 0 w 6090847"/>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6090847" h="149279">
                <a:moveTo>
                  <a:pt x="0" y="0"/>
                </a:moveTo>
                <a:lnTo>
                  <a:pt x="6090847" y="0"/>
                </a:lnTo>
                <a:lnTo>
                  <a:pt x="6090847"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507C7304-93BF-95E4-7FEF-0C1BA2A9BC9E}"/>
              </a:ext>
            </a:extLst>
          </p:cNvPr>
          <p:cNvSpPr>
            <a:spLocks noGrp="1"/>
          </p:cNvSpPr>
          <p:nvPr>
            <p:ph idx="1"/>
          </p:nvPr>
        </p:nvSpPr>
        <p:spPr>
          <a:xfrm>
            <a:off x="5995556" y="2234546"/>
            <a:ext cx="5672188" cy="4111390"/>
          </a:xfrm>
        </p:spPr>
        <p:txBody>
          <a:bodyPr>
            <a:normAutofit/>
          </a:bodyPr>
          <a:lstStyle/>
          <a:p>
            <a:pPr>
              <a:lnSpc>
                <a:spcPct val="100000"/>
              </a:lnSpc>
            </a:pPr>
            <a:r>
              <a:rPr lang="en-US" sz="1400" dirty="0"/>
              <a:t>Relatively simple phonetics</a:t>
            </a:r>
          </a:p>
          <a:p>
            <a:pPr>
              <a:lnSpc>
                <a:spcPct val="100000"/>
              </a:lnSpc>
            </a:pPr>
            <a:r>
              <a:rPr lang="en-US" sz="1400" dirty="0"/>
              <a:t>Mostly vowel and </a:t>
            </a:r>
            <a:r>
              <a:rPr lang="en-US" sz="1400" dirty="0" err="1"/>
              <a:t>consonant+vowel</a:t>
            </a:r>
            <a:r>
              <a:rPr lang="en-US" sz="1400" dirty="0"/>
              <a:t> (ka, </a:t>
            </a:r>
            <a:r>
              <a:rPr lang="en-US" sz="1400" dirty="0" err="1"/>
              <a:t>sa</a:t>
            </a:r>
            <a:r>
              <a:rPr lang="en-US" sz="1400" dirty="0"/>
              <a:t>, chi, </a:t>
            </a:r>
            <a:r>
              <a:rPr lang="en-US" sz="1400" dirty="0" err="1"/>
              <a:t>ri</a:t>
            </a:r>
            <a:r>
              <a:rPr lang="en-US" sz="1400" dirty="0"/>
              <a:t> ) sounds except for n. Mora-timed. Sounds flowing and pleasant to the ear.</a:t>
            </a:r>
          </a:p>
          <a:p>
            <a:pPr>
              <a:lnSpc>
                <a:spcPct val="100000"/>
              </a:lnSpc>
            </a:pPr>
            <a:r>
              <a:rPr lang="en-US" sz="1400" dirty="0"/>
              <a:t>Homophones are very common. Context is key to deciphering.</a:t>
            </a:r>
          </a:p>
          <a:p>
            <a:pPr marL="0" indent="0">
              <a:lnSpc>
                <a:spcPct val="100000"/>
              </a:lnSpc>
              <a:buNone/>
            </a:pPr>
            <a:r>
              <a:rPr lang="en-US" sz="1400" dirty="0"/>
              <a:t>    (</a:t>
            </a:r>
            <a:r>
              <a:rPr lang="ja-JP" altLang="en-US" sz="1400"/>
              <a:t>漢字</a:t>
            </a:r>
            <a:r>
              <a:rPr lang="en-AU" altLang="ja-JP" sz="1400" dirty="0"/>
              <a:t>- kanji</a:t>
            </a:r>
            <a:r>
              <a:rPr lang="en-AU" sz="1400" dirty="0"/>
              <a:t>, </a:t>
            </a:r>
            <a:r>
              <a:rPr lang="ja-JP" altLang="en-US" sz="1400"/>
              <a:t>感じ</a:t>
            </a:r>
            <a:r>
              <a:rPr lang="en-US" altLang="ja-JP" sz="1400" dirty="0"/>
              <a:t> - </a:t>
            </a:r>
            <a:r>
              <a:rPr lang="en-AU" sz="1400" dirty="0"/>
              <a:t>feeling</a:t>
            </a:r>
            <a:r>
              <a:rPr lang="en-US" sz="1400" dirty="0"/>
              <a:t>)</a:t>
            </a:r>
          </a:p>
          <a:p>
            <a:pPr>
              <a:lnSpc>
                <a:spcPct val="100000"/>
              </a:lnSpc>
            </a:pPr>
            <a:r>
              <a:rPr lang="en-US" sz="1400" dirty="0"/>
              <a:t>Onomatopoeias and sound repetitions are common </a:t>
            </a:r>
          </a:p>
          <a:p>
            <a:pPr marL="0" indent="0">
              <a:lnSpc>
                <a:spcPct val="100000"/>
              </a:lnSpc>
              <a:buNone/>
            </a:pPr>
            <a:r>
              <a:rPr lang="en-US" sz="1400" dirty="0"/>
              <a:t>    (pika-pika, </a:t>
            </a:r>
            <a:r>
              <a:rPr lang="en-US" sz="1400" dirty="0" err="1"/>
              <a:t>peko-peko</a:t>
            </a:r>
            <a:r>
              <a:rPr lang="en-US" sz="1400" dirty="0"/>
              <a:t>, </a:t>
            </a:r>
            <a:r>
              <a:rPr lang="en-US" sz="1400" dirty="0" err="1"/>
              <a:t>doki-doki</a:t>
            </a:r>
            <a:r>
              <a:rPr lang="en-US" sz="1400" dirty="0"/>
              <a:t> and </a:t>
            </a:r>
            <a:r>
              <a:rPr lang="en-US" sz="1400" dirty="0" err="1"/>
              <a:t>hito</a:t>
            </a:r>
            <a:r>
              <a:rPr lang="en-US" sz="1400" dirty="0"/>
              <a:t>-bito, </a:t>
            </a:r>
            <a:r>
              <a:rPr lang="en-US" sz="1400" dirty="0" err="1"/>
              <a:t>toki-doki</a:t>
            </a:r>
            <a:r>
              <a:rPr lang="en-US" sz="1400" dirty="0"/>
              <a:t>)</a:t>
            </a:r>
          </a:p>
          <a:p>
            <a:pPr>
              <a:lnSpc>
                <a:spcPct val="100000"/>
              </a:lnSpc>
            </a:pPr>
            <a:r>
              <a:rPr lang="en-US" sz="1400" dirty="0"/>
              <a:t>Pitch-accent is present though you can get by without it (mark of gaijin tourists like myself…) unlike stricter Chinese or Vietnamese.</a:t>
            </a:r>
          </a:p>
          <a:p>
            <a:pPr>
              <a:lnSpc>
                <a:spcPct val="100000"/>
              </a:lnSpc>
            </a:pPr>
            <a:r>
              <a:rPr lang="en-US" sz="1400" dirty="0"/>
              <a:t>Keigo - based on levels of politeness, there are different ways to say something if you are senior, junior, male, female, with office colleagues, with friends, with your supervisors, in public, in private, with yourself, and so on….</a:t>
            </a:r>
          </a:p>
          <a:p>
            <a:pPr marL="0" indent="0">
              <a:lnSpc>
                <a:spcPct val="100000"/>
              </a:lnSpc>
              <a:buNone/>
            </a:pPr>
            <a:endParaRPr lang="en-US" sz="1400" dirty="0"/>
          </a:p>
        </p:txBody>
      </p:sp>
      <p:sp>
        <p:nvSpPr>
          <p:cNvPr id="4" name="TextBox 3">
            <a:extLst>
              <a:ext uri="{FF2B5EF4-FFF2-40B4-BE49-F238E27FC236}">
                <a16:creationId xmlns:a16="http://schemas.microsoft.com/office/drawing/2014/main" id="{51C7B1F2-E23F-BFA3-1C3E-08EF07411A45}"/>
              </a:ext>
            </a:extLst>
          </p:cNvPr>
          <p:cNvSpPr txBox="1"/>
          <p:nvPr/>
        </p:nvSpPr>
        <p:spPr>
          <a:xfrm>
            <a:off x="1049373" y="6417336"/>
            <a:ext cx="3192689" cy="246221"/>
          </a:xfrm>
          <a:prstGeom prst="rect">
            <a:avLst/>
          </a:prstGeom>
          <a:noFill/>
        </p:spPr>
        <p:txBody>
          <a:bodyPr wrap="square" rtlCol="0">
            <a:spAutoFit/>
          </a:bodyPr>
          <a:lstStyle/>
          <a:p>
            <a:r>
              <a:rPr lang="en-US" sz="1000" dirty="0"/>
              <a:t>Copyright: Cota Japanese Academy</a:t>
            </a:r>
          </a:p>
        </p:txBody>
      </p:sp>
    </p:spTree>
    <p:extLst>
      <p:ext uri="{BB962C8B-B14F-4D97-AF65-F5344CB8AC3E}">
        <p14:creationId xmlns:p14="http://schemas.microsoft.com/office/powerpoint/2010/main" val="1714132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2A6DC-5880-24FC-45AB-9A157B18D8E6}"/>
            </a:ext>
          </a:extLst>
        </p:cNvPr>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9E10BDB4-64F2-477D-A03B-9F8352D5E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9A0CA7D-65A2-36D8-353A-1276AD1A8676}"/>
              </a:ext>
            </a:extLst>
          </p:cNvPr>
          <p:cNvSpPr>
            <a:spLocks noGrp="1"/>
          </p:cNvSpPr>
          <p:nvPr>
            <p:ph type="title"/>
          </p:nvPr>
        </p:nvSpPr>
        <p:spPr>
          <a:xfrm>
            <a:off x="521208" y="978408"/>
            <a:ext cx="6300216" cy="1325880"/>
          </a:xfrm>
        </p:spPr>
        <p:txBody>
          <a:bodyPr>
            <a:normAutofit/>
          </a:bodyPr>
          <a:lstStyle/>
          <a:p>
            <a:pPr>
              <a:lnSpc>
                <a:spcPct val="90000"/>
              </a:lnSpc>
            </a:pPr>
            <a:r>
              <a:rPr lang="en-US" dirty="0"/>
              <a:t>Characteristics of Japanese Grammar</a:t>
            </a:r>
            <a:endParaRPr lang="en-US"/>
          </a:p>
        </p:txBody>
      </p:sp>
      <p:sp>
        <p:nvSpPr>
          <p:cNvPr id="5129" name="Rectangle 5128">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7271C494-8107-3D61-D611-4FBC7C22A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13612" y="611650"/>
            <a:ext cx="416052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122" name="Picture 2" descr="Japanese Sentence Structure: The Ultimate Beginner's Guide - 80/20 Japanese">
            <a:extLst>
              <a:ext uri="{FF2B5EF4-FFF2-40B4-BE49-F238E27FC236}">
                <a16:creationId xmlns:a16="http://schemas.microsoft.com/office/drawing/2014/main" id="{683AA42C-D346-657A-3560-A350BD7BE95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7867" y="3063697"/>
            <a:ext cx="6281928" cy="328230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FA4A07E-B6D4-22B7-CE46-6E4713B21BB8}"/>
              </a:ext>
            </a:extLst>
          </p:cNvPr>
          <p:cNvSpPr>
            <a:spLocks noGrp="1"/>
          </p:cNvSpPr>
          <p:nvPr>
            <p:ph idx="1"/>
          </p:nvPr>
        </p:nvSpPr>
        <p:spPr>
          <a:xfrm>
            <a:off x="7507224" y="1088136"/>
            <a:ext cx="4160520" cy="5257800"/>
          </a:xfrm>
        </p:spPr>
        <p:txBody>
          <a:bodyPr>
            <a:normAutofit/>
          </a:bodyPr>
          <a:lstStyle/>
          <a:p>
            <a:r>
              <a:rPr lang="en-US" dirty="0"/>
              <a:t>Agglutinative with suffixes, prefixes, roots remain mostly unchanged.</a:t>
            </a:r>
          </a:p>
          <a:p>
            <a:r>
              <a:rPr lang="en-US" dirty="0"/>
              <a:t>No plurals/genders for noun, no articles (I’m looking at you, French, robber of my high school peace!)</a:t>
            </a:r>
          </a:p>
          <a:p>
            <a:r>
              <a:rPr lang="en-US" dirty="0"/>
              <a:t>Sentence structure is usually Subject-Object-Verb with particles acting as glue. Subject is often dropped.</a:t>
            </a:r>
          </a:p>
          <a:p>
            <a:r>
              <a:rPr lang="en-US" dirty="0"/>
              <a:t>Verbs are conjugated to get past/present/past perfect/present continuing/permission (not so different from French here, sigh…)</a:t>
            </a:r>
          </a:p>
          <a:p>
            <a:r>
              <a:rPr lang="en-US" dirty="0"/>
              <a:t>Very expressive, nuances can convey a wide range of feelings.</a:t>
            </a:r>
          </a:p>
        </p:txBody>
      </p:sp>
      <p:sp>
        <p:nvSpPr>
          <p:cNvPr id="4" name="TextBox 3">
            <a:extLst>
              <a:ext uri="{FF2B5EF4-FFF2-40B4-BE49-F238E27FC236}">
                <a16:creationId xmlns:a16="http://schemas.microsoft.com/office/drawing/2014/main" id="{06DAD6A3-53FF-36F3-CB55-8189161E0D6D}"/>
              </a:ext>
            </a:extLst>
          </p:cNvPr>
          <p:cNvSpPr txBox="1"/>
          <p:nvPr/>
        </p:nvSpPr>
        <p:spPr>
          <a:xfrm>
            <a:off x="517867" y="6345936"/>
            <a:ext cx="1656223" cy="246221"/>
          </a:xfrm>
          <a:prstGeom prst="rect">
            <a:avLst/>
          </a:prstGeom>
          <a:noFill/>
        </p:spPr>
        <p:txBody>
          <a:bodyPr wrap="none" rtlCol="0">
            <a:spAutoFit/>
          </a:bodyPr>
          <a:lstStyle/>
          <a:p>
            <a:r>
              <a:rPr lang="en-US" sz="1000" dirty="0"/>
              <a:t>Copyright: 80/20 Japanese</a:t>
            </a:r>
          </a:p>
        </p:txBody>
      </p:sp>
    </p:spTree>
    <p:extLst>
      <p:ext uri="{BB962C8B-B14F-4D97-AF65-F5344CB8AC3E}">
        <p14:creationId xmlns:p14="http://schemas.microsoft.com/office/powerpoint/2010/main" val="2099232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7E2F724-2FB3-4D1D-A730-739B8654C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Inside view of a red umbrella">
            <a:extLst>
              <a:ext uri="{FF2B5EF4-FFF2-40B4-BE49-F238E27FC236}">
                <a16:creationId xmlns:a16="http://schemas.microsoft.com/office/drawing/2014/main" id="{0549F5D5-B903-B16D-F29B-8A7AD316BAE2}"/>
              </a:ext>
            </a:extLst>
          </p:cNvPr>
          <p:cNvPicPr>
            <a:picLocks noChangeAspect="1"/>
          </p:cNvPicPr>
          <p:nvPr/>
        </p:nvPicPr>
        <p:blipFill>
          <a:blip r:embed="rId3">
            <a:alphaModFix amt="40000"/>
          </a:blip>
          <a:srcRect t="15730"/>
          <a:stretch>
            <a:fillRect/>
          </a:stretch>
        </p:blipFill>
        <p:spPr>
          <a:xfrm>
            <a:off x="-2" y="-2"/>
            <a:ext cx="12192001" cy="6858001"/>
          </a:xfrm>
          <a:prstGeom prst="rect">
            <a:avLst/>
          </a:prstGeom>
        </p:spPr>
      </p:pic>
      <p:sp>
        <p:nvSpPr>
          <p:cNvPr id="2" name="Title 1">
            <a:extLst>
              <a:ext uri="{FF2B5EF4-FFF2-40B4-BE49-F238E27FC236}">
                <a16:creationId xmlns:a16="http://schemas.microsoft.com/office/drawing/2014/main" id="{F152E192-2400-D582-3D64-EDB28B445310}"/>
              </a:ext>
            </a:extLst>
          </p:cNvPr>
          <p:cNvSpPr>
            <a:spLocks noGrp="1"/>
          </p:cNvSpPr>
          <p:nvPr>
            <p:ph type="ctrTitle"/>
          </p:nvPr>
        </p:nvSpPr>
        <p:spPr>
          <a:xfrm>
            <a:off x="517870" y="978407"/>
            <a:ext cx="5021182" cy="3290107"/>
          </a:xfrm>
        </p:spPr>
        <p:txBody>
          <a:bodyPr anchor="t">
            <a:normAutofit/>
          </a:bodyPr>
          <a:lstStyle/>
          <a:p>
            <a:r>
              <a:rPr lang="en-US" sz="6000" dirty="0">
                <a:solidFill>
                  <a:srgbClr val="FFFFFF"/>
                </a:solidFill>
              </a:rPr>
              <a:t>Japanese Writing</a:t>
            </a:r>
          </a:p>
        </p:txBody>
      </p:sp>
      <p:sp>
        <p:nvSpPr>
          <p:cNvPr id="24" name="Rectangle 23">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6DDE18B-9D73-226D-CBD5-C8D1E29AFCAC}"/>
              </a:ext>
            </a:extLst>
          </p:cNvPr>
          <p:cNvSpPr txBox="1"/>
          <p:nvPr/>
        </p:nvSpPr>
        <p:spPr>
          <a:xfrm>
            <a:off x="7323356" y="3429000"/>
            <a:ext cx="4545646" cy="2646878"/>
          </a:xfrm>
          <a:prstGeom prst="rect">
            <a:avLst/>
          </a:prstGeom>
          <a:noFill/>
        </p:spPr>
        <p:txBody>
          <a:bodyPr wrap="square" rtlCol="0">
            <a:spAutoFit/>
          </a:bodyPr>
          <a:lstStyle/>
          <a:p>
            <a:r>
              <a:rPr lang="en-US" sz="3600" dirty="0"/>
              <a:t>3 different “scripts”</a:t>
            </a:r>
          </a:p>
          <a:p>
            <a:endParaRPr lang="en-US" dirty="0"/>
          </a:p>
          <a:p>
            <a:pPr marL="285750" indent="-285750">
              <a:buFont typeface="Arial" panose="020B0604020202020204" pitchFamily="34" charset="0"/>
              <a:buChar char="•"/>
            </a:pPr>
            <a:r>
              <a:rPr lang="en-US" sz="3200" b="1" dirty="0"/>
              <a:t>Kanji</a:t>
            </a:r>
          </a:p>
          <a:p>
            <a:pPr marL="285750" indent="-285750">
              <a:buFont typeface="Arial" panose="020B0604020202020204" pitchFamily="34" charset="0"/>
              <a:buChar char="•"/>
            </a:pPr>
            <a:r>
              <a:rPr lang="en-US" sz="3200" b="1" dirty="0"/>
              <a:t>Kana</a:t>
            </a:r>
          </a:p>
          <a:p>
            <a:r>
              <a:rPr lang="en-US" dirty="0"/>
              <a:t>            </a:t>
            </a:r>
            <a:r>
              <a:rPr lang="en-US" sz="2400" dirty="0"/>
              <a:t>- Hiragana</a:t>
            </a:r>
          </a:p>
          <a:p>
            <a:r>
              <a:rPr lang="en-US" sz="2400" dirty="0"/>
              <a:t>         - Katakana</a:t>
            </a:r>
          </a:p>
        </p:txBody>
      </p:sp>
    </p:spTree>
    <p:extLst>
      <p:ext uri="{BB962C8B-B14F-4D97-AF65-F5344CB8AC3E}">
        <p14:creationId xmlns:p14="http://schemas.microsoft.com/office/powerpoint/2010/main" val="416268191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D3D9E-6B6F-0515-20FD-C862DBA89976}"/>
              </a:ext>
            </a:extLst>
          </p:cNvPr>
          <p:cNvSpPr>
            <a:spLocks noGrp="1"/>
          </p:cNvSpPr>
          <p:nvPr>
            <p:ph type="title"/>
          </p:nvPr>
        </p:nvSpPr>
        <p:spPr/>
        <p:txBody>
          <a:bodyPr/>
          <a:lstStyle/>
          <a:p>
            <a:r>
              <a:rPr lang="en-US" dirty="0"/>
              <a:t>Kanji</a:t>
            </a:r>
          </a:p>
        </p:txBody>
      </p:sp>
      <p:sp>
        <p:nvSpPr>
          <p:cNvPr id="3" name="Content Placeholder 2">
            <a:extLst>
              <a:ext uri="{FF2B5EF4-FFF2-40B4-BE49-F238E27FC236}">
                <a16:creationId xmlns:a16="http://schemas.microsoft.com/office/drawing/2014/main" id="{192DC4ED-A25D-7B3E-FBFD-A69973246150}"/>
              </a:ext>
            </a:extLst>
          </p:cNvPr>
          <p:cNvSpPr>
            <a:spLocks noGrp="1"/>
          </p:cNvSpPr>
          <p:nvPr>
            <p:ph idx="1"/>
          </p:nvPr>
        </p:nvSpPr>
        <p:spPr>
          <a:xfrm>
            <a:off x="521208" y="1880108"/>
            <a:ext cx="11155680" cy="4393692"/>
          </a:xfrm>
        </p:spPr>
        <p:txBody>
          <a:bodyPr>
            <a:normAutofit fontScale="92500" lnSpcReduction="20000"/>
          </a:bodyPr>
          <a:lstStyle/>
          <a:p>
            <a:r>
              <a:rPr lang="en-US" dirty="0"/>
              <a:t>Adopted Chinese characters</a:t>
            </a:r>
          </a:p>
          <a:p>
            <a:r>
              <a:rPr lang="en-US" dirty="0"/>
              <a:t>5</a:t>
            </a:r>
            <a:r>
              <a:rPr lang="en-US" baseline="30000" dirty="0"/>
              <a:t>th</a:t>
            </a:r>
            <a:r>
              <a:rPr lang="en-US" dirty="0"/>
              <a:t>-9</a:t>
            </a:r>
            <a:r>
              <a:rPr lang="en-US" baseline="30000" dirty="0"/>
              <a:t>th</a:t>
            </a:r>
            <a:r>
              <a:rPr lang="en-US" dirty="0"/>
              <a:t> century</a:t>
            </a:r>
          </a:p>
          <a:p>
            <a:r>
              <a:rPr lang="en-US" dirty="0"/>
              <a:t>Logograms/pictographic – a character represents a word/concept/semantic unit. </a:t>
            </a:r>
          </a:p>
          <a:p>
            <a:pPr marL="0" indent="0">
              <a:buNone/>
            </a:pPr>
            <a:r>
              <a:rPr lang="en-US" dirty="0"/>
              <a:t>     </a:t>
            </a:r>
          </a:p>
          <a:p>
            <a:pPr marL="0" indent="0">
              <a:buNone/>
            </a:pPr>
            <a:endParaRPr lang="en-US" dirty="0"/>
          </a:p>
          <a:p>
            <a:pPr marL="0" indent="0">
              <a:buNone/>
            </a:pPr>
            <a:endParaRPr lang="en-US" dirty="0"/>
          </a:p>
          <a:p>
            <a:r>
              <a:rPr lang="en-US" dirty="0"/>
              <a:t>The character can be used via </a:t>
            </a:r>
            <a:r>
              <a:rPr lang="en-US" dirty="0" err="1"/>
              <a:t>on’yomi</a:t>
            </a:r>
            <a:r>
              <a:rPr lang="en-US" dirty="0"/>
              <a:t> (Sino-Japanese reading) or </a:t>
            </a:r>
            <a:r>
              <a:rPr lang="en-US" dirty="0" err="1"/>
              <a:t>kun’yomi</a:t>
            </a:r>
            <a:r>
              <a:rPr lang="en-US" dirty="0"/>
              <a:t> (Native reading)</a:t>
            </a:r>
          </a:p>
          <a:p>
            <a:pPr marL="0" indent="0">
              <a:buNone/>
            </a:pPr>
            <a:r>
              <a:rPr lang="en-US" altLang="ja-JP" dirty="0"/>
              <a:t>         </a:t>
            </a:r>
            <a:r>
              <a:rPr lang="ja-JP" altLang="en-US"/>
              <a:t>学校</a:t>
            </a:r>
            <a:r>
              <a:rPr lang="en-US" altLang="ja-JP" dirty="0"/>
              <a:t>   - </a:t>
            </a:r>
            <a:r>
              <a:rPr lang="en-US" altLang="ja-JP" dirty="0" err="1"/>
              <a:t>gakkou</a:t>
            </a:r>
            <a:r>
              <a:rPr lang="en-US" altLang="ja-JP" dirty="0"/>
              <a:t> (school), </a:t>
            </a:r>
            <a:r>
              <a:rPr lang="ja-JP" altLang="en-US"/>
              <a:t>学ぶ </a:t>
            </a:r>
            <a:r>
              <a:rPr lang="en-US" altLang="ja-JP" dirty="0"/>
              <a:t> - </a:t>
            </a:r>
            <a:r>
              <a:rPr lang="en-US" altLang="ja-JP" dirty="0" err="1"/>
              <a:t>manabu</a:t>
            </a:r>
            <a:r>
              <a:rPr lang="en-US" altLang="ja-JP" dirty="0"/>
              <a:t> (study)</a:t>
            </a:r>
            <a:endParaRPr lang="en-US" dirty="0"/>
          </a:p>
          <a:p>
            <a:r>
              <a:rPr lang="en-US" dirty="0"/>
              <a:t>Can combine to form new meanings</a:t>
            </a:r>
          </a:p>
          <a:p>
            <a:pPr marL="0" indent="0">
              <a:buNone/>
            </a:pPr>
            <a:r>
              <a:rPr lang="en-US" dirty="0"/>
              <a:t>        </a:t>
            </a:r>
            <a:r>
              <a:rPr lang="ja-JP" altLang="en-US"/>
              <a:t>電話</a:t>
            </a:r>
            <a:r>
              <a:rPr lang="en-US" altLang="ja-JP" dirty="0"/>
              <a:t> – </a:t>
            </a:r>
            <a:r>
              <a:rPr lang="en-US" altLang="ja-JP" dirty="0" err="1"/>
              <a:t>denwa</a:t>
            </a:r>
            <a:r>
              <a:rPr lang="en-US" altLang="ja-JP" dirty="0"/>
              <a:t> (telephone) – electric talking!</a:t>
            </a:r>
            <a:endParaRPr lang="en-US" dirty="0"/>
          </a:p>
          <a:p>
            <a:r>
              <a:rPr lang="en-US" dirty="0"/>
              <a:t>No definitive count (~50,000 characters in official dictionary)</a:t>
            </a:r>
          </a:p>
          <a:p>
            <a:r>
              <a:rPr lang="en-US" dirty="0"/>
              <a:t>~2000 characters for functional literacy, ~3000-4000 characters in regular usage</a:t>
            </a:r>
          </a:p>
        </p:txBody>
      </p:sp>
      <p:pic>
        <p:nvPicPr>
          <p:cNvPr id="4" name="Picture 3">
            <a:extLst>
              <a:ext uri="{FF2B5EF4-FFF2-40B4-BE49-F238E27FC236}">
                <a16:creationId xmlns:a16="http://schemas.microsoft.com/office/drawing/2014/main" id="{2C4B8F8C-DA00-D4F2-F60D-3353E6AAB5F2}"/>
              </a:ext>
            </a:extLst>
          </p:cNvPr>
          <p:cNvPicPr>
            <a:picLocks noChangeAspect="1"/>
          </p:cNvPicPr>
          <p:nvPr/>
        </p:nvPicPr>
        <p:blipFill>
          <a:blip r:embed="rId3"/>
          <a:stretch>
            <a:fillRect/>
          </a:stretch>
        </p:blipFill>
        <p:spPr>
          <a:xfrm>
            <a:off x="1041400" y="3098159"/>
            <a:ext cx="4902200" cy="978795"/>
          </a:xfrm>
          <a:prstGeom prst="rect">
            <a:avLst/>
          </a:prstGeom>
        </p:spPr>
      </p:pic>
      <p:pic>
        <p:nvPicPr>
          <p:cNvPr id="8" name="Graphic 7" descr="Dizzy face outline with solid fill">
            <a:extLst>
              <a:ext uri="{FF2B5EF4-FFF2-40B4-BE49-F238E27FC236}">
                <a16:creationId xmlns:a16="http://schemas.microsoft.com/office/drawing/2014/main" id="{039E5213-539E-FF4E-CC0C-6B6656BA75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48900" y="5394960"/>
            <a:ext cx="1257300" cy="1257300"/>
          </a:xfrm>
          <a:prstGeom prst="rect">
            <a:avLst/>
          </a:prstGeom>
        </p:spPr>
      </p:pic>
    </p:spTree>
    <p:extLst>
      <p:ext uri="{BB962C8B-B14F-4D97-AF65-F5344CB8AC3E}">
        <p14:creationId xmlns:p14="http://schemas.microsoft.com/office/powerpoint/2010/main" val="1560429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687E4-99CE-FBAD-32AC-3DEC8F5961C3}"/>
              </a:ext>
            </a:extLst>
          </p:cNvPr>
          <p:cNvSpPr>
            <a:spLocks noGrp="1"/>
          </p:cNvSpPr>
          <p:nvPr>
            <p:ph type="title"/>
          </p:nvPr>
        </p:nvSpPr>
        <p:spPr>
          <a:xfrm>
            <a:off x="518160" y="768545"/>
            <a:ext cx="11155680" cy="1078992"/>
          </a:xfrm>
        </p:spPr>
        <p:txBody>
          <a:bodyPr/>
          <a:lstStyle/>
          <a:p>
            <a:r>
              <a:rPr lang="en-US" dirty="0"/>
              <a:t>Kana</a:t>
            </a:r>
          </a:p>
        </p:txBody>
      </p:sp>
      <p:sp>
        <p:nvSpPr>
          <p:cNvPr id="3" name="Content Placeholder 2">
            <a:extLst>
              <a:ext uri="{FF2B5EF4-FFF2-40B4-BE49-F238E27FC236}">
                <a16:creationId xmlns:a16="http://schemas.microsoft.com/office/drawing/2014/main" id="{107F7C17-3FA9-ED4C-CEBB-63E4C7D8AB9E}"/>
              </a:ext>
            </a:extLst>
          </p:cNvPr>
          <p:cNvSpPr>
            <a:spLocks noGrp="1"/>
          </p:cNvSpPr>
          <p:nvPr>
            <p:ph idx="1"/>
          </p:nvPr>
        </p:nvSpPr>
        <p:spPr>
          <a:xfrm>
            <a:off x="521208" y="1680463"/>
            <a:ext cx="6089454" cy="4984738"/>
          </a:xfrm>
        </p:spPr>
        <p:txBody>
          <a:bodyPr>
            <a:normAutofit fontScale="77500" lnSpcReduction="20000"/>
          </a:bodyPr>
          <a:lstStyle/>
          <a:p>
            <a:r>
              <a:rPr lang="en-US" dirty="0"/>
              <a:t>Phonetic</a:t>
            </a:r>
          </a:p>
          <a:p>
            <a:r>
              <a:rPr lang="en-US" dirty="0"/>
              <a:t>48 base characters</a:t>
            </a:r>
          </a:p>
          <a:p>
            <a:pPr marL="0" indent="0">
              <a:buNone/>
            </a:pPr>
            <a:r>
              <a:rPr lang="en-US" sz="1900" b="1" dirty="0"/>
              <a:t>Hiragana</a:t>
            </a:r>
          </a:p>
          <a:p>
            <a:r>
              <a:rPr lang="en-US" dirty="0"/>
              <a:t>Cursive and simple form of kanji, dates from 9</a:t>
            </a:r>
            <a:r>
              <a:rPr lang="en-US" baseline="30000" dirty="0"/>
              <a:t>th</a:t>
            </a:r>
            <a:r>
              <a:rPr lang="en-US" dirty="0"/>
              <a:t> century</a:t>
            </a:r>
          </a:p>
          <a:p>
            <a:r>
              <a:rPr lang="en-US" dirty="0"/>
              <a:t>Back in the Heian period, was considered “women’s writing” while kanji was considered “educated men’s writing”. Widely used in court writing by women, this is the language of the Tale of Genji.</a:t>
            </a:r>
          </a:p>
          <a:p>
            <a:r>
              <a:rPr lang="en-US" dirty="0"/>
              <a:t>Used for grammatical functions and native words, also as reading aids for kanji</a:t>
            </a:r>
          </a:p>
          <a:p>
            <a:r>
              <a:rPr lang="en-US" dirty="0"/>
              <a:t>Children’s books and regular rescuer of gaijin tourists….</a:t>
            </a:r>
          </a:p>
          <a:p>
            <a:pPr marL="0" indent="0">
              <a:buNone/>
            </a:pPr>
            <a:r>
              <a:rPr lang="en-US" sz="1900" b="1" dirty="0"/>
              <a:t>Katakana</a:t>
            </a:r>
          </a:p>
          <a:p>
            <a:r>
              <a:rPr lang="en-US" dirty="0"/>
              <a:t>Fragments of kanji</a:t>
            </a:r>
          </a:p>
          <a:p>
            <a:r>
              <a:rPr lang="en-US" dirty="0"/>
              <a:t>Hard/angular looking</a:t>
            </a:r>
          </a:p>
          <a:p>
            <a:r>
              <a:rPr lang="en-US" dirty="0"/>
              <a:t>Evolved from Buddhist monks translating Chinese texts with Sanskrit words into Japanese</a:t>
            </a:r>
          </a:p>
          <a:p>
            <a:r>
              <a:rPr lang="en-US" dirty="0"/>
              <a:t>Now used for foreign-language loan words and onomatopoeia (more than you’d would think) – </a:t>
            </a:r>
            <a:r>
              <a:rPr lang="en-US" dirty="0" err="1"/>
              <a:t>terebi</a:t>
            </a:r>
            <a:r>
              <a:rPr lang="en-US" dirty="0"/>
              <a:t>, </a:t>
            </a:r>
            <a:r>
              <a:rPr lang="en-US" dirty="0" err="1"/>
              <a:t>noto</a:t>
            </a:r>
            <a:r>
              <a:rPr lang="en-US" dirty="0"/>
              <a:t>, </a:t>
            </a:r>
            <a:r>
              <a:rPr lang="en-US" dirty="0" err="1"/>
              <a:t>sakka</a:t>
            </a:r>
            <a:r>
              <a:rPr lang="en-US" dirty="0"/>
              <a:t>, </a:t>
            </a:r>
            <a:r>
              <a:rPr lang="en-US" dirty="0" err="1"/>
              <a:t>isukirimu</a:t>
            </a:r>
            <a:r>
              <a:rPr lang="en-US" dirty="0"/>
              <a:t>, </a:t>
            </a:r>
            <a:r>
              <a:rPr lang="en-US" dirty="0" err="1"/>
              <a:t>makudonarado</a:t>
            </a:r>
            <a:r>
              <a:rPr lang="en-US" dirty="0"/>
              <a:t>!</a:t>
            </a:r>
          </a:p>
          <a:p>
            <a:endParaRPr lang="en-US" dirty="0"/>
          </a:p>
          <a:p>
            <a:endParaRPr lang="en-US" dirty="0"/>
          </a:p>
        </p:txBody>
      </p:sp>
      <p:pic>
        <p:nvPicPr>
          <p:cNvPr id="4" name="Picture 3">
            <a:extLst>
              <a:ext uri="{FF2B5EF4-FFF2-40B4-BE49-F238E27FC236}">
                <a16:creationId xmlns:a16="http://schemas.microsoft.com/office/drawing/2014/main" id="{2F489FC6-957A-8962-E4BE-001770D22857}"/>
              </a:ext>
            </a:extLst>
          </p:cNvPr>
          <p:cNvPicPr>
            <a:picLocks noChangeAspect="1"/>
          </p:cNvPicPr>
          <p:nvPr/>
        </p:nvPicPr>
        <p:blipFill>
          <a:blip r:embed="rId3"/>
          <a:stretch>
            <a:fillRect/>
          </a:stretch>
        </p:blipFill>
        <p:spPr>
          <a:xfrm>
            <a:off x="9653158" y="1486115"/>
            <a:ext cx="2017634" cy="4603340"/>
          </a:xfrm>
          <a:prstGeom prst="rect">
            <a:avLst/>
          </a:prstGeom>
        </p:spPr>
      </p:pic>
      <p:pic>
        <p:nvPicPr>
          <p:cNvPr id="5" name="Picture 4">
            <a:extLst>
              <a:ext uri="{FF2B5EF4-FFF2-40B4-BE49-F238E27FC236}">
                <a16:creationId xmlns:a16="http://schemas.microsoft.com/office/drawing/2014/main" id="{A11B282E-0F89-35BC-7AA3-6F2E4A1AFFEF}"/>
              </a:ext>
            </a:extLst>
          </p:cNvPr>
          <p:cNvPicPr>
            <a:picLocks noChangeAspect="1"/>
          </p:cNvPicPr>
          <p:nvPr/>
        </p:nvPicPr>
        <p:blipFill>
          <a:blip r:embed="rId4"/>
          <a:stretch>
            <a:fillRect/>
          </a:stretch>
        </p:blipFill>
        <p:spPr>
          <a:xfrm>
            <a:off x="7482575" y="1486115"/>
            <a:ext cx="2017634" cy="4603340"/>
          </a:xfrm>
          <a:prstGeom prst="rect">
            <a:avLst/>
          </a:prstGeom>
        </p:spPr>
      </p:pic>
      <p:sp>
        <p:nvSpPr>
          <p:cNvPr id="6" name="TextBox 5">
            <a:extLst>
              <a:ext uri="{FF2B5EF4-FFF2-40B4-BE49-F238E27FC236}">
                <a16:creationId xmlns:a16="http://schemas.microsoft.com/office/drawing/2014/main" id="{9348D1EC-A9A1-9654-71E3-CBE24745D0BA}"/>
              </a:ext>
            </a:extLst>
          </p:cNvPr>
          <p:cNvSpPr txBox="1"/>
          <p:nvPr/>
        </p:nvSpPr>
        <p:spPr>
          <a:xfrm>
            <a:off x="7482575" y="6295869"/>
            <a:ext cx="1081578" cy="369332"/>
          </a:xfrm>
          <a:prstGeom prst="rect">
            <a:avLst/>
          </a:prstGeom>
          <a:noFill/>
        </p:spPr>
        <p:txBody>
          <a:bodyPr wrap="none" rtlCol="0">
            <a:spAutoFit/>
          </a:bodyPr>
          <a:lstStyle/>
          <a:p>
            <a:r>
              <a:rPr lang="en-US" dirty="0"/>
              <a:t>Hiragana</a:t>
            </a:r>
          </a:p>
        </p:txBody>
      </p:sp>
      <p:sp>
        <p:nvSpPr>
          <p:cNvPr id="7" name="TextBox 6">
            <a:extLst>
              <a:ext uri="{FF2B5EF4-FFF2-40B4-BE49-F238E27FC236}">
                <a16:creationId xmlns:a16="http://schemas.microsoft.com/office/drawing/2014/main" id="{30360361-47FA-F0C1-0D62-7A8E90E33963}"/>
              </a:ext>
            </a:extLst>
          </p:cNvPr>
          <p:cNvSpPr txBox="1"/>
          <p:nvPr/>
        </p:nvSpPr>
        <p:spPr>
          <a:xfrm>
            <a:off x="9687107" y="6295869"/>
            <a:ext cx="1115626" cy="369332"/>
          </a:xfrm>
          <a:prstGeom prst="rect">
            <a:avLst/>
          </a:prstGeom>
          <a:noFill/>
        </p:spPr>
        <p:txBody>
          <a:bodyPr wrap="none" rtlCol="0">
            <a:spAutoFit/>
          </a:bodyPr>
          <a:lstStyle/>
          <a:p>
            <a:r>
              <a:rPr lang="en-US" dirty="0"/>
              <a:t>Katakana</a:t>
            </a:r>
          </a:p>
        </p:txBody>
      </p:sp>
    </p:spTree>
    <p:extLst>
      <p:ext uri="{BB962C8B-B14F-4D97-AF65-F5344CB8AC3E}">
        <p14:creationId xmlns:p14="http://schemas.microsoft.com/office/powerpoint/2010/main" val="4094044962"/>
      </p:ext>
    </p:extLst>
  </p:cSld>
  <p:clrMapOvr>
    <a:masterClrMapping/>
  </p:clrMapOvr>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301</TotalTime>
  <Words>941</Words>
  <Application>Microsoft Macintosh PowerPoint</Application>
  <PresentationFormat>Widescreen</PresentationFormat>
  <Paragraphs>100</Paragraphs>
  <Slides>11</Slides>
  <Notes>9</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Arial</vt:lpstr>
      <vt:lpstr>Bierstadt</vt:lpstr>
      <vt:lpstr>Neue Haas Grotesk Text Pro</vt:lpstr>
      <vt:lpstr>GestaltVTI</vt:lpstr>
      <vt:lpstr>Japanese</vt:lpstr>
      <vt:lpstr>Where will I find Japanese spoken?</vt:lpstr>
      <vt:lpstr>Japan – a melting pot over ages</vt:lpstr>
      <vt:lpstr>Japanese Language</vt:lpstr>
      <vt:lpstr>Characteristics of Spoken Japanese</vt:lpstr>
      <vt:lpstr>Characteristics of Japanese Grammar</vt:lpstr>
      <vt:lpstr>Japanese Writing</vt:lpstr>
      <vt:lpstr>Kanji</vt:lpstr>
      <vt:lpstr>Kana</vt:lpstr>
      <vt:lpstr>Together….</vt:lpstr>
      <vt:lpstr>Thank you for listening!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Usha Nattala</dc:creator>
  <cp:lastModifiedBy>Usha Nattala</cp:lastModifiedBy>
  <cp:revision>35</cp:revision>
  <dcterms:created xsi:type="dcterms:W3CDTF">2026-02-17T04:56:08Z</dcterms:created>
  <dcterms:modified xsi:type="dcterms:W3CDTF">2026-02-18T10:07:27Z</dcterms:modified>
</cp:coreProperties>
</file>