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8288000" cy="10287000"/>
  <p:notesSz cx="6858000" cy="9144000"/>
  <p:embeddedFontLst>
    <p:embeddedFont>
      <p:font typeface="Amsterdam Three" panose="02000500000000000000" pitchFamily="2" charset="0"/>
      <p:regular r:id="rId11"/>
    </p:embeddedFont>
    <p:embeddedFont>
      <p:font typeface="Bantayog" pitchFamily="2" charset="0"/>
      <p:regular r:id="rId12"/>
    </p:embeddedFont>
    <p:embeddedFont>
      <p:font typeface="Bantayog Light" pitchFamily="2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nva Sans Bold" panose="020B0803030501040103" pitchFamily="34" charset="0"/>
      <p:regular r:id="rId18"/>
      <p:bold r:id="rId19"/>
    </p:embeddedFont>
    <p:embeddedFont>
      <p:font typeface="Poppins" pitchFamily="2" charset="0"/>
      <p:regular r:id="rId20"/>
      <p:bold r:id="rId21"/>
      <p:italic r:id="rId22"/>
      <p:boldItalic r:id="rId23"/>
    </p:embeddedFont>
    <p:embeddedFont>
      <p:font typeface="Poppins Bold" pitchFamily="2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8" autoAdjust="0"/>
  </p:normalViewPr>
  <p:slideViewPr>
    <p:cSldViewPr>
      <p:cViewPr>
        <p:scale>
          <a:sx n="78" d="100"/>
          <a:sy n="78" d="100"/>
        </p:scale>
        <p:origin x="55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70" y="0"/>
                </a:lnTo>
                <a:lnTo>
                  <a:pt x="8743570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8743570" y="0"/>
            <a:ext cx="9544430" cy="5825403"/>
          </a:xfrm>
          <a:custGeom>
            <a:avLst/>
            <a:gdLst/>
            <a:ahLst/>
            <a:cxnLst/>
            <a:rect l="l" t="t" r="r" b="b"/>
            <a:pathLst>
              <a:path w="9544430" h="5825403">
                <a:moveTo>
                  <a:pt x="0" y="0"/>
                </a:moveTo>
                <a:lnTo>
                  <a:pt x="9544430" y="0"/>
                </a:lnTo>
                <a:lnTo>
                  <a:pt x="9544430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221" b="-905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4" name="Freeform 4"/>
          <p:cNvSpPr/>
          <p:nvPr/>
        </p:nvSpPr>
        <p:spPr>
          <a:xfrm>
            <a:off x="0" y="5515943"/>
            <a:ext cx="8743570" cy="4771057"/>
          </a:xfrm>
          <a:custGeom>
            <a:avLst/>
            <a:gdLst/>
            <a:ahLst/>
            <a:cxnLst/>
            <a:rect l="l" t="t" r="r" b="b"/>
            <a:pathLst>
              <a:path w="8743570" h="4771057">
                <a:moveTo>
                  <a:pt x="0" y="0"/>
                </a:moveTo>
                <a:lnTo>
                  <a:pt x="8743570" y="0"/>
                </a:lnTo>
                <a:lnTo>
                  <a:pt x="8743570" y="4771057"/>
                </a:lnTo>
                <a:lnTo>
                  <a:pt x="0" y="47710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470" b="-2704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5" name="Freeform 5"/>
          <p:cNvSpPr/>
          <p:nvPr/>
        </p:nvSpPr>
        <p:spPr>
          <a:xfrm>
            <a:off x="8743570" y="5254613"/>
            <a:ext cx="9544430" cy="5032387"/>
          </a:xfrm>
          <a:custGeom>
            <a:avLst/>
            <a:gdLst/>
            <a:ahLst/>
            <a:cxnLst/>
            <a:rect l="l" t="t" r="r" b="b"/>
            <a:pathLst>
              <a:path w="9544430" h="5032387">
                <a:moveTo>
                  <a:pt x="0" y="0"/>
                </a:moveTo>
                <a:lnTo>
                  <a:pt x="9544430" y="0"/>
                </a:lnTo>
                <a:lnTo>
                  <a:pt x="9544430" y="5032387"/>
                </a:lnTo>
                <a:lnTo>
                  <a:pt x="0" y="50323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0444" b="-11800"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6" name="TextBox 6"/>
          <p:cNvSpPr txBox="1"/>
          <p:nvPr/>
        </p:nvSpPr>
        <p:spPr>
          <a:xfrm>
            <a:off x="490650" y="3929062"/>
            <a:ext cx="16230600" cy="242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9"/>
              </a:lnSpc>
            </a:pPr>
            <a:r>
              <a:rPr lang="en-US" sz="15999" spc="591">
                <a:solidFill>
                  <a:srgbClr val="F9F5F0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Mandarin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270" y="7279634"/>
            <a:ext cx="1623060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9F5F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you can go anywhere under the sky.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24109" y="2025607"/>
            <a:ext cx="183892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9F5F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84648" y="4675822"/>
            <a:ext cx="12718704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2D2D2D"/>
                </a:solidFill>
                <a:latin typeface="Bantayog"/>
                <a:ea typeface="Bantayog"/>
                <a:cs typeface="Bantayog"/>
                <a:sym typeface="Bantayog"/>
              </a:rPr>
              <a:t>“WHERE DID YOU COME FROM”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902480" y="9349246"/>
            <a:ext cx="435682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2D2D2D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589598"/>
            <a:ext cx="2724274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Where it is spoken?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02480" y="9349246"/>
            <a:ext cx="435682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F9F5F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3</a:t>
            </a:r>
          </a:p>
        </p:txBody>
      </p:sp>
      <p:pic>
        <p:nvPicPr>
          <p:cNvPr id="1026" name="Picture 2" descr="Mandarin For Travel And Business What Are The 7 Most Spoken Languages In  The World Beginner Mandarin Course">
            <a:extLst>
              <a:ext uri="{FF2B5EF4-FFF2-40B4-BE49-F238E27FC236}">
                <a16:creationId xmlns:a16="http://schemas.microsoft.com/office/drawing/2014/main" id="{13747983-6A23-8A27-FBDB-EDD54E363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78712"/>
            <a:ext cx="15240000" cy="953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4419005" y="1766649"/>
            <a:ext cx="9449990" cy="7762067"/>
          </a:xfrm>
          <a:custGeom>
            <a:avLst/>
            <a:gdLst/>
            <a:ahLst/>
            <a:cxnLst/>
            <a:rect l="l" t="t" r="r" b="b"/>
            <a:pathLst>
              <a:path w="9449990" h="7762067">
                <a:moveTo>
                  <a:pt x="0" y="0"/>
                </a:moveTo>
                <a:lnTo>
                  <a:pt x="9449990" y="0"/>
                </a:lnTo>
                <a:lnTo>
                  <a:pt x="9449990" y="7762067"/>
                </a:lnTo>
                <a:lnTo>
                  <a:pt x="0" y="7762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589598"/>
            <a:ext cx="2724274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How many speakers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79555" y="9639261"/>
            <a:ext cx="15019133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1E3347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https://www.statista.com/statistics/266808/the-most-spoken-languages-worldwide/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0099343" y="2693069"/>
            <a:ext cx="7364683" cy="4900862"/>
          </a:xfrm>
          <a:custGeom>
            <a:avLst/>
            <a:gdLst/>
            <a:ahLst/>
            <a:cxnLst/>
            <a:rect l="l" t="t" r="r" b="b"/>
            <a:pathLst>
              <a:path w="7364683" h="4900862">
                <a:moveTo>
                  <a:pt x="0" y="0"/>
                </a:moveTo>
                <a:lnTo>
                  <a:pt x="7364683" y="0"/>
                </a:lnTo>
                <a:lnTo>
                  <a:pt x="7364683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589598"/>
            <a:ext cx="2724274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dialect 方言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02480" y="9349246"/>
            <a:ext cx="435682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F9F5F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8103" y="2626394"/>
            <a:ext cx="8115300" cy="545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Major Groups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Linguists generally divide Chinese into 7–10 main groups: Mandarin, Wu, Yue (Cantonese), Min, Gan, Xiang, Hakka, Huizhou, </a:t>
            </a: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Pinghua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and </a:t>
            </a: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Jin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Mandarin Dominance: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Mandarin (including Beijing dialect, Sichuanese, etc.) is the most spoken, but it differs significantly from others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Mutual Intelligibility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Many "dialects" are distinct languages; for example, a Cantonese speaker cannot understand Mandarin without learning it.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Total Languages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According to </a:t>
            </a:r>
            <a:r>
              <a:rPr lang="en-US" sz="24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Ethnologue</a:t>
            </a:r>
            <a:r>
              <a:rPr lang="en-US" sz="24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there are over 281 to 302 individual living languages spoken in China.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589598"/>
            <a:ext cx="2724274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dialect 方言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02480" y="9349246"/>
            <a:ext cx="435682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F9F5F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4</a:t>
            </a:r>
          </a:p>
        </p:txBody>
      </p:sp>
      <p:pic>
        <p:nvPicPr>
          <p:cNvPr id="2050" name="Picture 2" descr="Language Map Of China (2000x1700) : r/MapPorn">
            <a:extLst>
              <a:ext uri="{FF2B5EF4-FFF2-40B4-BE49-F238E27FC236}">
                <a16:creationId xmlns:a16="http://schemas.microsoft.com/office/drawing/2014/main" id="{8A660228-D0F4-9B58-43F0-EFB339470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10185"/>
            <a:ext cx="11607800" cy="986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71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589598"/>
            <a:ext cx="2724274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Kahoot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5304" y="3432602"/>
            <a:ext cx="3912096" cy="1955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电脑</a:t>
            </a:r>
            <a:r>
              <a:rPr lang="en-US" sz="2799" dirty="0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 = electronic brain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火车</a:t>
            </a:r>
            <a:r>
              <a:rPr lang="en-US" sz="2799" dirty="0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 = fire vehicle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手机</a:t>
            </a:r>
            <a:r>
              <a:rPr lang="en-US" sz="2799" dirty="0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 = hand machine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飞机</a:t>
            </a:r>
            <a:r>
              <a:rPr lang="en-US" sz="2799" dirty="0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 = flying machine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797342"/>
            <a:ext cx="5321201" cy="3472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=== Food &amp; life ===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早餐 = morning meal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晚餐 = evening meal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开水 = open water (boiled water)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水果 = water fruit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干杯 = dry cup (cheers!)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加油 = add oil (keep going!)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20801" y="3851702"/>
            <a:ext cx="10065544" cy="3967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=== Fun / mind-blowing ones (crowd favourites) ===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熊猫 = bear cat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袋鼠 = pocket mouse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热狗 = hot dog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马马虎虎 = horse horse tiger tiger (so-so)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人山人海 = people mountain people sea (huge crowd)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吃瓜 = eat melon (watch drama)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打酱油 = buy soy sauce (none of my business / just passing by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09680"/>
            <a:ext cx="4214488" cy="1356969"/>
            <a:chOff x="0" y="0"/>
            <a:chExt cx="1537457" cy="4950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7457" cy="495026"/>
            </a:xfrm>
            <a:custGeom>
              <a:avLst/>
              <a:gdLst/>
              <a:ahLst/>
              <a:cxnLst/>
              <a:rect l="l" t="t" r="r" b="b"/>
              <a:pathLst>
                <a:path w="1537457" h="495026">
                  <a:moveTo>
                    <a:pt x="0" y="0"/>
                  </a:moveTo>
                  <a:lnTo>
                    <a:pt x="1537457" y="0"/>
                  </a:lnTo>
                  <a:lnTo>
                    <a:pt x="1537457" y="495026"/>
                  </a:lnTo>
                  <a:lnTo>
                    <a:pt x="0" y="495026"/>
                  </a:lnTo>
                  <a:close/>
                </a:path>
              </a:pathLst>
            </a:custGeom>
            <a:solidFill>
              <a:srgbClr val="2D2D2D"/>
            </a:solidFill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648322" y="2612723"/>
            <a:ext cx="5642639" cy="5778062"/>
          </a:xfrm>
          <a:custGeom>
            <a:avLst/>
            <a:gdLst/>
            <a:ahLst/>
            <a:cxnLst/>
            <a:rect l="l" t="t" r="r" b="b"/>
            <a:pathLst>
              <a:path w="5642639" h="5778062">
                <a:moveTo>
                  <a:pt x="0" y="0"/>
                </a:moveTo>
                <a:lnTo>
                  <a:pt x="5642639" y="0"/>
                </a:lnTo>
                <a:lnTo>
                  <a:pt x="5642639" y="5778062"/>
                </a:lnTo>
                <a:lnTo>
                  <a:pt x="0" y="5778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5" name="Freeform 5"/>
          <p:cNvSpPr/>
          <p:nvPr/>
        </p:nvSpPr>
        <p:spPr>
          <a:xfrm>
            <a:off x="9530583" y="1384036"/>
            <a:ext cx="5742617" cy="8235435"/>
          </a:xfrm>
          <a:custGeom>
            <a:avLst/>
            <a:gdLst/>
            <a:ahLst/>
            <a:cxnLst/>
            <a:rect l="l" t="t" r="r" b="b"/>
            <a:pathLst>
              <a:path w="5742617" h="8235435">
                <a:moveTo>
                  <a:pt x="0" y="0"/>
                </a:moveTo>
                <a:lnTo>
                  <a:pt x="5742618" y="0"/>
                </a:lnTo>
                <a:lnTo>
                  <a:pt x="5742618" y="8235435"/>
                </a:lnTo>
                <a:lnTo>
                  <a:pt x="0" y="82354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CN" alt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712153"/>
            <a:ext cx="2724274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9F5F0"/>
                </a:solidFill>
                <a:latin typeface="Bantayog"/>
                <a:ea typeface="Bantayog"/>
                <a:cs typeface="Bantayog"/>
                <a:sym typeface="Bantayog"/>
              </a:rPr>
              <a:t>Character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902480" y="9349246"/>
            <a:ext cx="4356820" cy="500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2D2D2D"/>
                </a:solidFill>
                <a:latin typeface="Bantayog Light"/>
                <a:ea typeface="Bantayog Light"/>
                <a:cs typeface="Bantayog Light"/>
                <a:sym typeface="Bantayog Light"/>
              </a:rPr>
              <a:t>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38254" y="3943286"/>
            <a:ext cx="16230600" cy="242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99"/>
              </a:lnSpc>
            </a:pPr>
            <a:r>
              <a:rPr lang="en-US" sz="15999" spc="591">
                <a:solidFill>
                  <a:srgbClr val="1E3347"/>
                </a:solidFill>
                <a:latin typeface="Amsterdam Three"/>
                <a:ea typeface="Amsterdam Three"/>
                <a:cs typeface="Amsterdam Three"/>
                <a:sym typeface="Amsterdam Three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275</Words>
  <Application>Microsoft Macintosh PowerPoint</Application>
  <PresentationFormat>自定义</PresentationFormat>
  <Paragraphs>40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Bantayog</vt:lpstr>
      <vt:lpstr>Poppins</vt:lpstr>
      <vt:lpstr>Bantayog Light</vt:lpstr>
      <vt:lpstr>Poppins Bold</vt:lpstr>
      <vt:lpstr>Calibri</vt:lpstr>
      <vt:lpstr>Amsterdam Three</vt:lpstr>
      <vt:lpstr>Canva Sans Bold</vt:lpstr>
      <vt:lpstr>Arial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festival - mandarin</dc:title>
  <cp:lastModifiedBy>Zihan Xu</cp:lastModifiedBy>
  <cp:revision>4</cp:revision>
  <dcterms:created xsi:type="dcterms:W3CDTF">2006-08-16T00:00:00Z</dcterms:created>
  <dcterms:modified xsi:type="dcterms:W3CDTF">2026-02-19T22:54:43Z</dcterms:modified>
  <dc:identifier>DAHAVRLFsRw</dc:identifier>
</cp:coreProperties>
</file>