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ink/ink1.xml" ContentType="application/inkml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66" r:id="rId3"/>
    <p:sldId id="257" r:id="rId4"/>
    <p:sldId id="265" r:id="rId5"/>
    <p:sldId id="258" r:id="rId6"/>
    <p:sldId id="269" r:id="rId7"/>
    <p:sldId id="270" r:id="rId8"/>
    <p:sldId id="267" r:id="rId9"/>
    <p:sldId id="259" r:id="rId10"/>
    <p:sldId id="260" r:id="rId11"/>
    <p:sldId id="261" r:id="rId12"/>
    <p:sldId id="262" r:id="rId13"/>
    <p:sldId id="268" r:id="rId14"/>
    <p:sldId id="263" r:id="rId15"/>
    <p:sldId id="264" r:id="rId1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609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176" y="1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2-18T23:43:20.37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</inkml:brush>
  </inkml:definitions>
  <inkml:trace contextRef="#ctx0" brushRef="#br0">0 10,'65'0,"13"0,-7 0,0 0,-12 0,-18 3,-8-2,-7 3,-6-4,-5 0,-3-2,7 1,-1-1,-3 2,9-4,-10 3,10-3,-12 3,2 0,1 0,1 1,1 0,7 0,0 0,19 0,-8 0,7 0,-17 0,7 0,1 0,18 0,10 0,-16 0,-11 0,-25 0,1 0,9 0,15 0,-6 0,3 0,-19 0,3 0,4 0,6 0,-4 0,-4 0,-11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5703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471575-D300-57C2-7E7D-6A6361E32E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7B7DB3-CC84-EE42-647E-A5D03AFEAC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64C012-63DA-80C5-571B-AFCBBD7D0A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1EB04F6-82AB-8C2F-9873-3B9FD554C4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148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5B730-E67C-0703-54CE-AB633264B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F516A8-30D9-ADA9-CF97-D8E402FD47A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CFF3B17-560C-F987-0ABB-A0D0D2C7B1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3DE193-72B2-D191-C4AE-31E4B32A64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32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4388D3-4B90-846B-7D93-3FDA567C64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0112781-CA1D-F4C2-1A5B-43B17F9933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2590E86-FAA6-4404-3A65-6077290BC5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8A6055-7A50-E607-2C32-3A847272D9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036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279DD-E436-8465-F0B9-E5DAB416E2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E3EC5EF-3EC6-2B1F-05F1-836A7C7417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3C05B4-2A0C-1EB0-A8A8-EBA0E40BD1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AF8FE6-113B-D0F8-FED7-E2CED92B68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8425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E183C-8D64-988F-6752-A374100D62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1EE3FD-D4B9-B588-7267-212B43F15F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54065E-3FE9-B31F-5A3E-523988DB4F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CC3C1-8821-DDF8-2EDA-157D94332B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4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4B227-4D85-1908-FE2D-AF0D94235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353DE7-3AEC-5316-AE0C-495A314784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2B179F-4EB7-E64A-6776-C991B4A234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0BE5D1-8B23-8ACD-2028-EF2BFB3E61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984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0.png"/><Relationship Id="rId4" Type="http://schemas.openxmlformats.org/officeDocument/2006/relationships/customXml" Target="../ink/ink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6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Spanish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548640" y="2103120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dirty="0">
                <a:solidFill>
                  <a:srgbClr val="CCCCC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Language Tour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3200400"/>
            <a:ext cx="2560320" cy="1188720"/>
          </a:xfrm>
          <a:prstGeom prst="rect">
            <a:avLst/>
          </a:prstGeom>
          <a:solidFill>
            <a:srgbClr val="2A2A2A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32461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C039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~500M</a:t>
            </a:r>
            <a:endParaRPr lang="en-US" sz="3600" dirty="0"/>
          </a:p>
        </p:txBody>
      </p:sp>
      <p:sp>
        <p:nvSpPr>
          <p:cNvPr id="7" name="Text 5"/>
          <p:cNvSpPr/>
          <p:nvPr/>
        </p:nvSpPr>
        <p:spPr>
          <a:xfrm>
            <a:off x="548640" y="384048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AAAAA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native speakers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3383280" y="3200400"/>
            <a:ext cx="2560320" cy="1188720"/>
          </a:xfrm>
          <a:prstGeom prst="rect">
            <a:avLst/>
          </a:prstGeom>
          <a:solidFill>
            <a:srgbClr val="2A2A2A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383280" y="32461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C039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#2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3383280" y="384048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AAAAA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by native speakers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6217920" y="3200400"/>
            <a:ext cx="2560320" cy="1188720"/>
          </a:xfrm>
          <a:prstGeom prst="rect">
            <a:avLst/>
          </a:prstGeom>
          <a:solidFill>
            <a:srgbClr val="2A2A2A"/>
          </a:solidFill>
          <a:ln w="12700">
            <a:solidFill>
              <a:srgbClr val="3A3A3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217920" y="324612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dirty="0">
                <a:solidFill>
                  <a:srgbClr val="C039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21</a:t>
            </a:r>
            <a:endParaRPr lang="en-US" sz="3600" dirty="0"/>
          </a:p>
        </p:txBody>
      </p:sp>
      <p:sp>
        <p:nvSpPr>
          <p:cNvPr id="13" name="Text 11"/>
          <p:cNvSpPr/>
          <p:nvPr/>
        </p:nvSpPr>
        <p:spPr>
          <a:xfrm>
            <a:off x="6217920" y="3840480"/>
            <a:ext cx="25603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dirty="0">
                <a:solidFill>
                  <a:srgbClr val="AAAAA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official countries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48640" y="452628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999999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"El español no es una lengua europea. Es una lengua americana."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Phonetics: 1 Letter = 1 Sound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81029" y="713232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48640" y="10058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English 🇬🇧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640080" y="1463040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through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640080" y="1956816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though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640080" y="2450592"/>
            <a:ext cx="2011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tough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504190" y="3714242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All end in '-ough'</a:t>
            </a:r>
            <a:endParaRPr lang="en-US" sz="1100" dirty="0"/>
          </a:p>
          <a:p>
            <a:pPr marL="0" indent="0">
              <a:buNone/>
            </a:pPr>
            <a:r>
              <a:rPr lang="en-US" sz="11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All sound different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846320" y="1005840"/>
            <a:ext cx="3749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C039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Spanish 🇪🇸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846320" y="146304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pantalón</a:t>
            </a:r>
            <a:endParaRPr lang="en-US" sz="1800" dirty="0"/>
          </a:p>
        </p:txBody>
      </p:sp>
      <p:sp>
        <p:nvSpPr>
          <p:cNvPr id="15" name="Text 13"/>
          <p:cNvSpPr/>
          <p:nvPr/>
        </p:nvSpPr>
        <p:spPr>
          <a:xfrm>
            <a:off x="4846320" y="1956816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biblioteca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846320" y="2450592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fantasma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846320" y="3717798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C039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5 vowels — always the same.</a:t>
            </a:r>
            <a:endParaRPr lang="en-US" sz="1100" dirty="0"/>
          </a:p>
          <a:p>
            <a:pPr marL="0" indent="0">
              <a:buNone/>
            </a:pPr>
            <a:r>
              <a:rPr lang="en-US" sz="1100" i="1" dirty="0">
                <a:solidFill>
                  <a:srgbClr val="C039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Read it right the first time.</a:t>
            </a:r>
            <a:endParaRPr lang="en-US" sz="1100" dirty="0"/>
          </a:p>
        </p:txBody>
      </p:sp>
      <p:pic>
        <p:nvPicPr>
          <p:cNvPr id="24" name="Picture 23" descr="A cartoon of a pair of pants&#10;&#10;AI-generated content may be incorrect.">
            <a:extLst>
              <a:ext uri="{FF2B5EF4-FFF2-40B4-BE49-F238E27FC236}">
                <a16:creationId xmlns:a16="http://schemas.microsoft.com/office/drawing/2014/main" id="{B59B1B31-5D60-646C-EAFE-7854B7908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0623" y="796148"/>
            <a:ext cx="468993" cy="1150903"/>
          </a:xfrm>
          <a:prstGeom prst="rect">
            <a:avLst/>
          </a:prstGeom>
        </p:spPr>
      </p:pic>
      <p:pic>
        <p:nvPicPr>
          <p:cNvPr id="26" name="Picture 25" descr="A cartoon of a child reading a book in a library&#10;&#10;AI-generated content may be incorrect.">
            <a:extLst>
              <a:ext uri="{FF2B5EF4-FFF2-40B4-BE49-F238E27FC236}">
                <a16:creationId xmlns:a16="http://schemas.microsoft.com/office/drawing/2014/main" id="{C37DA2A7-A5A5-CB7B-9F15-8BAA89D5D4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2180" y="987551"/>
            <a:ext cx="1298449" cy="1298449"/>
          </a:xfrm>
          <a:prstGeom prst="rect">
            <a:avLst/>
          </a:prstGeom>
        </p:spPr>
      </p:pic>
      <p:pic>
        <p:nvPicPr>
          <p:cNvPr id="28" name="Picture 27" descr="A white ghost with two eyes&#10;&#10;AI-generated content may be incorrect.">
            <a:extLst>
              <a:ext uri="{FF2B5EF4-FFF2-40B4-BE49-F238E27FC236}">
                <a16:creationId xmlns:a16="http://schemas.microsoft.com/office/drawing/2014/main" id="{E6CF30B4-F994-83B3-329D-FE450A33D1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5119" y="2495692"/>
            <a:ext cx="856188" cy="919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Two Ways to Say 'To Be'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English has one verb: to be. Spanish has two.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457200" y="1417320"/>
            <a:ext cx="3931920" cy="2468880"/>
          </a:xfrm>
          <a:prstGeom prst="rect">
            <a:avLst/>
          </a:prstGeom>
          <a:solidFill>
            <a:srgbClr val="F8F8F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5"/>
          <p:cNvSpPr/>
          <p:nvPr/>
        </p:nvSpPr>
        <p:spPr>
          <a:xfrm>
            <a:off x="457200" y="1417320"/>
            <a:ext cx="3931920" cy="502920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548640" y="141732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SER  —  identity / essence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0574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Soy</a:t>
            </a: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doctor.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640080" y="24231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 am a doctor.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0080" y="26974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cielo 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</a:t>
            </a: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azul.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640080" y="30632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sky is blue.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754880" y="1417320"/>
            <a:ext cx="3931920" cy="2468880"/>
          </a:xfrm>
          <a:prstGeom prst="rect">
            <a:avLst/>
          </a:prstGeom>
          <a:solidFill>
            <a:srgbClr val="F9EBEA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Shape 12"/>
          <p:cNvSpPr/>
          <p:nvPr/>
        </p:nvSpPr>
        <p:spPr>
          <a:xfrm>
            <a:off x="4754880" y="1417320"/>
            <a:ext cx="3931920" cy="50292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4846320" y="1417320"/>
            <a:ext cx="3749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ESTAR  —  state / condition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4846320" y="205740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Estoy</a:t>
            </a: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cansado.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4846320" y="242316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 am tired (right now).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846320" y="2697480"/>
            <a:ext cx="3657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cielo </a:t>
            </a:r>
            <a:r>
              <a:rPr lang="en-US" sz="1800" b="1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está</a:t>
            </a: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nublado.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4846320" y="30632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sky is cloudy (today).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57200" y="4069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Native speakers choose the right verb automatically — without thinking about it.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6" grpId="1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Pro-Drop: The Subject Is in the Verb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 English, you always need a subject pronoun. In Spanish, the verb already carries that information.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914400" y="1508760"/>
            <a:ext cx="3657600" cy="685800"/>
          </a:xfrm>
          <a:prstGeom prst="rect">
            <a:avLst/>
          </a:prstGeom>
          <a:solidFill>
            <a:srgbClr val="1A1A1A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1005840" y="1508760"/>
            <a:ext cx="3474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English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5029200" y="1508760"/>
            <a:ext cx="3657600" cy="685800"/>
          </a:xfrm>
          <a:prstGeom prst="rect">
            <a:avLst/>
          </a:prstGeom>
          <a:solidFill>
            <a:srgbClr val="1A1A1A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5120640" y="1508760"/>
            <a:ext cx="3474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Spanish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914400" y="2194560"/>
            <a:ext cx="3657600" cy="685800"/>
          </a:xfrm>
          <a:prstGeom prst="rect">
            <a:avLst/>
          </a:prstGeom>
          <a:solidFill>
            <a:srgbClr val="F8F8F8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1005840" y="2194560"/>
            <a:ext cx="3474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</a:t>
            </a:r>
            <a:r>
              <a:rPr lang="en-US" sz="1800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eat an apple.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5029200" y="2194560"/>
            <a:ext cx="3657600" cy="685800"/>
          </a:xfrm>
          <a:prstGeom prst="rect">
            <a:avLst/>
          </a:prstGeom>
          <a:solidFill>
            <a:srgbClr val="F9EBEA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5120640" y="2194560"/>
            <a:ext cx="3474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Com</a:t>
            </a:r>
            <a:r>
              <a:rPr lang="en-US" sz="1800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</a:t>
            </a:r>
            <a:r>
              <a:rPr lang="en-US" sz="1800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una manzana.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914400" y="2880360"/>
            <a:ext cx="3657600" cy="685800"/>
          </a:xfrm>
          <a:prstGeom prst="rect">
            <a:avLst/>
          </a:prstGeom>
          <a:solidFill>
            <a:srgbClr val="F8F8F8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1005840" y="2880360"/>
            <a:ext cx="3474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She</a:t>
            </a:r>
            <a:r>
              <a:rPr lang="en-US" sz="1800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reads the book.</a:t>
            </a:r>
            <a:endParaRPr lang="en-US" sz="1800" dirty="0"/>
          </a:p>
        </p:txBody>
      </p:sp>
      <p:sp>
        <p:nvSpPr>
          <p:cNvPr id="16" name="Shape 14"/>
          <p:cNvSpPr/>
          <p:nvPr/>
        </p:nvSpPr>
        <p:spPr>
          <a:xfrm>
            <a:off x="5029200" y="2880360"/>
            <a:ext cx="3657600" cy="685800"/>
          </a:xfrm>
          <a:prstGeom prst="rect">
            <a:avLst/>
          </a:prstGeom>
          <a:solidFill>
            <a:srgbClr val="F9EBEA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120640" y="2880360"/>
            <a:ext cx="3474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Le</a:t>
            </a:r>
            <a:r>
              <a:rPr lang="en-US" sz="1800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</a:t>
            </a:r>
            <a:r>
              <a:rPr lang="en-US" sz="1800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 el libro.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457200" y="3611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"Como" already means "I eat". Adding "Yo" (I) is optional — and a bit redundant.</a:t>
            </a:r>
            <a:endParaRPr lang="en-US" sz="13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8FEB9B-3C90-011A-CFA2-796554524E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A158D72-EF15-1372-359C-983FCE3B8FE0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AA90112F-80E2-CA9F-2C2F-43E79150EE74}"/>
              </a:ext>
            </a:extLst>
          </p:cNvPr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Pro-Drop: The Subject Is in the Verb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20770A8-A576-017A-696C-825A32D748B0}"/>
              </a:ext>
            </a:extLst>
          </p:cNvPr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9558F385-3E8A-CD88-E488-C52A52259692}"/>
              </a:ext>
            </a:extLst>
          </p:cNvPr>
          <p:cNvSpPr/>
          <p:nvPr/>
        </p:nvSpPr>
        <p:spPr>
          <a:xfrm>
            <a:off x="457200" y="9144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 everyday English, you sometimes also drop the pronoun.</a:t>
            </a:r>
            <a:endParaRPr lang="en-US" sz="1400" dirty="0"/>
          </a:p>
        </p:txBody>
      </p:sp>
      <p:pic>
        <p:nvPicPr>
          <p:cNvPr id="20" name="Picture 19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3641DFB-8767-CBEC-F65A-FBD8629FD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3265" y="1522490"/>
            <a:ext cx="6257470" cy="27311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1" name="Ink 20">
                <a:extLst>
                  <a:ext uri="{FF2B5EF4-FFF2-40B4-BE49-F238E27FC236}">
                    <a16:creationId xmlns:a16="http://schemas.microsoft.com/office/drawing/2014/main" id="{DED781DC-7C73-A67B-AB02-CC171A7ED81D}"/>
                  </a:ext>
                </a:extLst>
              </p14:cNvPr>
              <p14:cNvContentPartPr/>
              <p14:nvPr/>
            </p14:nvContentPartPr>
            <p14:xfrm>
              <a:off x="2553980" y="3449050"/>
              <a:ext cx="494640" cy="6480"/>
            </p14:xfrm>
          </p:contentPart>
        </mc:Choice>
        <mc:Fallback xmlns="">
          <p:pic>
            <p:nvPicPr>
              <p:cNvPr id="21" name="Ink 20">
                <a:extLst>
                  <a:ext uri="{FF2B5EF4-FFF2-40B4-BE49-F238E27FC236}">
                    <a16:creationId xmlns:a16="http://schemas.microsoft.com/office/drawing/2014/main" id="{DED781DC-7C73-A67B-AB02-CC171A7ED81D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99980" y="3341410"/>
                <a:ext cx="602280" cy="222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3124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Arabic Layer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~4,000 Spanish words come from Arabic — legacy of 700 years of coexistence in the Iberian Peninsula.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508760"/>
            <a:ext cx="2286000" cy="5303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57200" y="1508760"/>
            <a:ext cx="2286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alcohol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2834640" y="1508760"/>
            <a:ext cx="457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←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337560" y="1508760"/>
            <a:ext cx="2926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44444"/>
                </a:solidFill>
                <a:highlight>
                  <a:srgbClr val="FFFF00"/>
                </a:highlight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</a:t>
            </a:r>
            <a:r>
              <a:rPr lang="en-US" sz="1400" i="1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-kuḥl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309360" y="1508760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→ "alcohol" in English too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57200" y="2130552"/>
            <a:ext cx="2286000" cy="5303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7200" y="2130552"/>
            <a:ext cx="2286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El </a:t>
            </a:r>
            <a:r>
              <a:rPr lang="en-US" sz="1800" b="1" dirty="0" err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álgebra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2834640" y="2130552"/>
            <a:ext cx="457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←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337560" y="2130552"/>
            <a:ext cx="2926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44444"/>
                </a:solidFill>
                <a:highlight>
                  <a:srgbClr val="FFFF00"/>
                </a:highlight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</a:t>
            </a:r>
            <a:r>
              <a:rPr lang="en-US" sz="1400" i="1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-jabr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309360" y="2130552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→ "algebra" in English too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" y="2752344"/>
            <a:ext cx="2286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algoritmo</a:t>
            </a:r>
            <a:endParaRPr lang="en-US" sz="1800" dirty="0"/>
          </a:p>
        </p:txBody>
      </p:sp>
      <p:sp>
        <p:nvSpPr>
          <p:cNvPr id="21" name="Shape 19"/>
          <p:cNvSpPr/>
          <p:nvPr/>
        </p:nvSpPr>
        <p:spPr>
          <a:xfrm>
            <a:off x="457200" y="2779268"/>
            <a:ext cx="2286000" cy="5303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57200" y="2779268"/>
            <a:ext cx="2286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</a:t>
            </a:r>
            <a:r>
              <a:rPr lang="en-US" sz="1800" b="1" dirty="0" err="1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almohada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2834640" y="2779268"/>
            <a:ext cx="457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←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3337560" y="2779268"/>
            <a:ext cx="29260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44444"/>
                </a:solidFill>
                <a:highlight>
                  <a:srgbClr val="FFFF00"/>
                </a:highlight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</a:t>
            </a:r>
            <a:r>
              <a:rPr lang="en-US" sz="1400" i="1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-mikhādda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6309360" y="2779268"/>
            <a:ext cx="256032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→ "pillow" in English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57200" y="3995928"/>
            <a:ext cx="22860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ojalá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4199890" y="4041648"/>
            <a:ext cx="457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42290" y="3849624"/>
            <a:ext cx="8229600" cy="384048"/>
          </a:xfrm>
          <a:prstGeom prst="rect">
            <a:avLst/>
          </a:prstGeom>
          <a:solidFill>
            <a:srgbClr val="1A1A1A"/>
          </a:solidFill>
          <a:ln w="12700">
            <a:solidFill>
              <a:srgbClr val="1A1A1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1A1A1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48640" y="54864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So… what is a language?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8046720" cy="777240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548640" y="1554480"/>
            <a:ext cx="73152" cy="7772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777240" y="1554480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DDDD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US has more Spanish speakers than Spain.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514600"/>
            <a:ext cx="8046720" cy="777240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548640" y="2514600"/>
            <a:ext cx="73152" cy="7772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77240" y="2514600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500" dirty="0">
                <a:solidFill>
                  <a:srgbClr val="DDDDD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9 out of 12 South American countries speak Spanish — the exceptions are Brazil, Guyana, and Suriname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3474720"/>
            <a:ext cx="8046720" cy="777240"/>
          </a:xfrm>
          <a:prstGeom prst="rect">
            <a:avLst/>
          </a:prstGeom>
          <a:solidFill>
            <a:srgbClr val="222222"/>
          </a:solidFill>
          <a:ln w="12700">
            <a:solidFill>
              <a:srgbClr val="3333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548640" y="3474720"/>
            <a:ext cx="73152" cy="77724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77240" y="3474720"/>
            <a:ext cx="76809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DDDDD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Spain and Chilean Spanish: same language or different?</a:t>
            </a:r>
            <a:endParaRPr lang="en-US" sz="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4ED54-9121-4BCE-13F4-D7B54ECB8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333279CE-C7B3-AAFB-0284-AA02011A9B0B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999BF94-CF5D-3A8B-BD46-51CC0CFF9E1F}"/>
              </a:ext>
            </a:extLst>
          </p:cNvPr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Spanish across the globe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0BC037D7-C806-5ECF-FFD4-06F058E440D1}"/>
              </a:ext>
            </a:extLst>
          </p:cNvPr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679CB83E-D00A-C038-F26C-25CA947352CE}"/>
              </a:ext>
            </a:extLst>
          </p:cNvPr>
          <p:cNvSpPr/>
          <p:nvPr/>
        </p:nvSpPr>
        <p:spPr>
          <a:xfrm>
            <a:off x="343647" y="1019046"/>
            <a:ext cx="8229600" cy="3742763"/>
          </a:xfrm>
          <a:prstGeom prst="rect">
            <a:avLst/>
          </a:prstGeom>
          <a:solidFill>
            <a:srgbClr val="F8F8F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6" name="Picture 5" descr="A map of the world&#10;&#10;AI-generated content may be incorrect.">
            <a:extLst>
              <a:ext uri="{FF2B5EF4-FFF2-40B4-BE49-F238E27FC236}">
                <a16:creationId xmlns:a16="http://schemas.microsoft.com/office/drawing/2014/main" id="{B22081C9-6194-FE66-B377-9BB6855EA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0857" y="1189580"/>
            <a:ext cx="6705600" cy="340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068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Familia Romance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Latin AQUA across the Romance family: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65760" y="1417320"/>
            <a:ext cx="1508760" cy="1371600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365760" y="1508760"/>
            <a:ext cx="1508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AQUA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365760" y="228600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CCCC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Latin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2057400" y="1417320"/>
            <a:ext cx="1508760" cy="1371600"/>
          </a:xfrm>
          <a:prstGeom prst="rect">
            <a:avLst/>
          </a:prstGeom>
          <a:solidFill>
            <a:srgbClr val="F8F8F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2057400" y="1508760"/>
            <a:ext cx="1508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agua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2057400" y="228600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Spanish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749040" y="1417320"/>
            <a:ext cx="1508760" cy="1371600"/>
          </a:xfrm>
          <a:prstGeom prst="rect">
            <a:avLst/>
          </a:prstGeom>
          <a:solidFill>
            <a:srgbClr val="F8F8F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3749040" y="1508760"/>
            <a:ext cx="1508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acqua</a:t>
            </a:r>
            <a:endParaRPr lang="en-US" sz="2800" dirty="0"/>
          </a:p>
        </p:txBody>
      </p:sp>
      <p:sp>
        <p:nvSpPr>
          <p:cNvPr id="14" name="Text 12"/>
          <p:cNvSpPr/>
          <p:nvPr/>
        </p:nvSpPr>
        <p:spPr>
          <a:xfrm>
            <a:off x="3749040" y="228600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Italian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440680" y="1417320"/>
            <a:ext cx="1508760" cy="1371600"/>
          </a:xfrm>
          <a:prstGeom prst="rect">
            <a:avLst/>
          </a:prstGeom>
          <a:solidFill>
            <a:srgbClr val="F8F8F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5440680" y="1508760"/>
            <a:ext cx="1508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água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5440680" y="228600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Portuguese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7132320" y="1417320"/>
            <a:ext cx="1508760" cy="1371600"/>
          </a:xfrm>
          <a:prstGeom prst="rect">
            <a:avLst/>
          </a:prstGeom>
          <a:solidFill>
            <a:srgbClr val="F9EBEA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132320" y="1508760"/>
            <a:ext cx="15087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eau</a:t>
            </a:r>
            <a:endParaRPr lang="en-US" sz="2800" dirty="0"/>
          </a:p>
        </p:txBody>
      </p:sp>
      <p:sp>
        <p:nvSpPr>
          <p:cNvPr id="20" name="Text 18"/>
          <p:cNvSpPr/>
          <p:nvPr/>
        </p:nvSpPr>
        <p:spPr>
          <a:xfrm>
            <a:off x="7132320" y="2286000"/>
            <a:ext cx="15087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French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457200" y="2971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🇫🇷 French drifted so far it's barely recognisable — but it's the same word.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6" grpId="0" animBg="1"/>
      <p:bldP spid="1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5EEA593-F54A-35A3-B7EF-E28890C72A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FB6197B-5829-B88A-B0BC-C04E1D5239A5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E4D5C64-594A-8F20-FB97-38C6FF848A13}"/>
              </a:ext>
            </a:extLst>
          </p:cNvPr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Familia Romance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DB42297C-7DF8-7E6B-1917-34B3BF977B75}"/>
              </a:ext>
            </a:extLst>
          </p:cNvPr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Shape 20">
            <a:extLst>
              <a:ext uri="{FF2B5EF4-FFF2-40B4-BE49-F238E27FC236}">
                <a16:creationId xmlns:a16="http://schemas.microsoft.com/office/drawing/2014/main" id="{7D07F8C1-176B-250F-93D0-E40C987D15C6}"/>
              </a:ext>
            </a:extLst>
          </p:cNvPr>
          <p:cNvSpPr/>
          <p:nvPr/>
        </p:nvSpPr>
        <p:spPr>
          <a:xfrm>
            <a:off x="343647" y="1019046"/>
            <a:ext cx="8229600" cy="3742763"/>
          </a:xfrm>
          <a:prstGeom prst="rect">
            <a:avLst/>
          </a:prstGeom>
          <a:solidFill>
            <a:srgbClr val="F8F8F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27" name="Picture 26" descr="A map of the spread of language&#10;&#10;AI-generated content may be incorrect.">
            <a:extLst>
              <a:ext uri="{FF2B5EF4-FFF2-40B4-BE49-F238E27FC236}">
                <a16:creationId xmlns:a16="http://schemas.microsoft.com/office/drawing/2014/main" id="{1C803431-0544-8BE5-697A-9B249FDF2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9795" y="1119093"/>
            <a:ext cx="4504410" cy="35426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3429059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Familia Indoeuropea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7" name="Picture 16" descr="A tree with many languages&#10;&#10;AI-generated content may be incorrect.">
            <a:extLst>
              <a:ext uri="{FF2B5EF4-FFF2-40B4-BE49-F238E27FC236}">
                <a16:creationId xmlns:a16="http://schemas.microsoft.com/office/drawing/2014/main" id="{00F77559-9E07-6278-42C7-1289140703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2534" y="945135"/>
            <a:ext cx="3538932" cy="388692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5AAD2-0D84-4E77-2A51-25A89E156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2B6B1591-3105-0BD5-8C87-9CC2B3E9AF84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B9B9DA7D-41B3-F318-5313-BF7FA0CA5DE2}"/>
              </a:ext>
            </a:extLst>
          </p:cNvPr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Familia Indoeuropea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7509AE58-FD63-8788-C407-295169B26918}"/>
              </a:ext>
            </a:extLst>
          </p:cNvPr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821B0AF0-C850-97F6-C308-AA6C73805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838" y="934947"/>
            <a:ext cx="4312476" cy="3977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4685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9FDD5-3888-1122-64CF-D24E9E838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76FE1715-5238-95F6-5F9A-1E52FCA7B911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8EAEF173-B67B-CD7C-4BA9-71E9DD1B2167}"/>
              </a:ext>
            </a:extLst>
          </p:cNvPr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Familia Indoeuropea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BBB93098-EBE4-9CE5-4C91-E9F9DB366029}"/>
              </a:ext>
            </a:extLst>
          </p:cNvPr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074" name="Picture 2" descr="Glottolog">
            <a:extLst>
              <a:ext uri="{FF2B5EF4-FFF2-40B4-BE49-F238E27FC236}">
                <a16:creationId xmlns:a16="http://schemas.microsoft.com/office/drawing/2014/main" id="{6E1DED94-B9CA-F7E2-D94D-2E917C8F3A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735" y="1728309"/>
            <a:ext cx="2665383" cy="2665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947CD09-19B2-8E52-B23C-A4D32BAF5590}"/>
              </a:ext>
            </a:extLst>
          </p:cNvPr>
          <p:cNvSpPr txBox="1"/>
          <p:nvPr/>
        </p:nvSpPr>
        <p:spPr>
          <a:xfrm>
            <a:off x="5908060" y="4354869"/>
            <a:ext cx="2106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glottolog.org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37AC4E6-7B4E-B926-A33B-82CC20590B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713232"/>
            <a:ext cx="4675678" cy="4244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499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2F7071-0FCD-B03C-B9C7-93375C036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E88DF18F-9283-063B-6FEC-554285F473C1}"/>
              </a:ext>
            </a:extLst>
          </p:cNvPr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FA30C3D8-1D8F-4051-6D50-0D73BA9EDF68}"/>
              </a:ext>
            </a:extLst>
          </p:cNvPr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 Familia Indoeuropea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1D5A0261-93A9-C2EA-DB53-DA90AF916543}"/>
              </a:ext>
            </a:extLst>
          </p:cNvPr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8FB91D14-7A70-08FD-6F5D-CA2E8CE213BB}"/>
              </a:ext>
            </a:extLst>
          </p:cNvPr>
          <p:cNvSpPr/>
          <p:nvPr/>
        </p:nvSpPr>
        <p:spPr>
          <a:xfrm>
            <a:off x="457200" y="9144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Spanish and English look nothing alike.</a:t>
            </a:r>
            <a:endParaRPr lang="en-US" sz="1800" dirty="0"/>
          </a:p>
        </p:txBody>
      </p:sp>
      <p:sp>
        <p:nvSpPr>
          <p:cNvPr id="6" name="Text 4">
            <a:extLst>
              <a:ext uri="{FF2B5EF4-FFF2-40B4-BE49-F238E27FC236}">
                <a16:creationId xmlns:a16="http://schemas.microsoft.com/office/drawing/2014/main" id="{417E6DF7-B3B2-602D-A043-7D8D3006DFA9}"/>
              </a:ext>
            </a:extLst>
          </p:cNvPr>
          <p:cNvSpPr/>
          <p:nvPr/>
        </p:nvSpPr>
        <p:spPr>
          <a:xfrm>
            <a:off x="457200" y="1325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But ~6,000 years ago, they were the same language.</a:t>
            </a:r>
            <a:endParaRPr lang="en-US" sz="1600" dirty="0"/>
          </a:p>
        </p:txBody>
      </p:sp>
      <p:sp>
        <p:nvSpPr>
          <p:cNvPr id="7" name="Shape 5">
            <a:extLst>
              <a:ext uri="{FF2B5EF4-FFF2-40B4-BE49-F238E27FC236}">
                <a16:creationId xmlns:a16="http://schemas.microsoft.com/office/drawing/2014/main" id="{687F732C-A8D2-EBE1-80D1-FC44EA4EDBA9}"/>
              </a:ext>
            </a:extLst>
          </p:cNvPr>
          <p:cNvSpPr/>
          <p:nvPr/>
        </p:nvSpPr>
        <p:spPr>
          <a:xfrm>
            <a:off x="457200" y="1874520"/>
            <a:ext cx="3931920" cy="1371600"/>
          </a:xfrm>
          <a:prstGeom prst="rect">
            <a:avLst/>
          </a:prstGeom>
          <a:solidFill>
            <a:srgbClr val="F8F8F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 dirty="0"/>
          </a:p>
        </p:txBody>
      </p:sp>
      <p:sp>
        <p:nvSpPr>
          <p:cNvPr id="8" name="Text 6">
            <a:extLst>
              <a:ext uri="{FF2B5EF4-FFF2-40B4-BE49-F238E27FC236}">
                <a16:creationId xmlns:a16="http://schemas.microsoft.com/office/drawing/2014/main" id="{21CD6235-03CB-B7FB-3080-58B41B0CF78F}"/>
              </a:ext>
            </a:extLst>
          </p:cNvPr>
          <p:cNvSpPr/>
          <p:nvPr/>
        </p:nvSpPr>
        <p:spPr>
          <a:xfrm>
            <a:off x="594360" y="19659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039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Italic branch</a:t>
            </a:r>
            <a:endParaRPr lang="en-US" sz="1500" dirty="0"/>
          </a:p>
        </p:txBody>
      </p:sp>
      <p:sp>
        <p:nvSpPr>
          <p:cNvPr id="9" name="Text 7">
            <a:extLst>
              <a:ext uri="{FF2B5EF4-FFF2-40B4-BE49-F238E27FC236}">
                <a16:creationId xmlns:a16="http://schemas.microsoft.com/office/drawing/2014/main" id="{3B4A159E-5C45-25C7-4190-F231A6B03606}"/>
              </a:ext>
            </a:extLst>
          </p:cNvPr>
          <p:cNvSpPr/>
          <p:nvPr/>
        </p:nvSpPr>
        <p:spPr>
          <a:xfrm>
            <a:off x="594360" y="2377440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Latin → </a:t>
            </a:r>
            <a:r>
              <a:rPr lang="en-US" sz="1300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Spanish</a:t>
            </a:r>
            <a:r>
              <a:rPr lang="en-US" sz="13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, French, Italian, Portuguese</a:t>
            </a:r>
            <a:endParaRPr lang="en-US" sz="1300" dirty="0"/>
          </a:p>
        </p:txBody>
      </p:sp>
      <p:sp>
        <p:nvSpPr>
          <p:cNvPr id="10" name="Shape 8">
            <a:extLst>
              <a:ext uri="{FF2B5EF4-FFF2-40B4-BE49-F238E27FC236}">
                <a16:creationId xmlns:a16="http://schemas.microsoft.com/office/drawing/2014/main" id="{AAB5B75C-F113-9804-00CA-E7C6FB1ECD50}"/>
              </a:ext>
            </a:extLst>
          </p:cNvPr>
          <p:cNvSpPr/>
          <p:nvPr/>
        </p:nvSpPr>
        <p:spPr>
          <a:xfrm>
            <a:off x="4754880" y="1874520"/>
            <a:ext cx="3931920" cy="1371600"/>
          </a:xfrm>
          <a:prstGeom prst="rect">
            <a:avLst/>
          </a:prstGeom>
          <a:solidFill>
            <a:srgbClr val="F8F8F8"/>
          </a:solidFill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FE1CA574-B463-FF91-3A3E-E09B42E3AE92}"/>
              </a:ext>
            </a:extLst>
          </p:cNvPr>
          <p:cNvSpPr/>
          <p:nvPr/>
        </p:nvSpPr>
        <p:spPr>
          <a:xfrm>
            <a:off x="4892040" y="1965960"/>
            <a:ext cx="3657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C0392B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Germanic branch</a:t>
            </a:r>
            <a:endParaRPr lang="en-US" sz="15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85CB60F9-F471-A6B9-3950-8113FAEC625F}"/>
              </a:ext>
            </a:extLst>
          </p:cNvPr>
          <p:cNvSpPr/>
          <p:nvPr/>
        </p:nvSpPr>
        <p:spPr>
          <a:xfrm>
            <a:off x="4892040" y="2377440"/>
            <a:ext cx="3657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Proto-Germanic → </a:t>
            </a:r>
            <a:r>
              <a:rPr lang="en-US" sz="1300" dirty="0">
                <a:solidFill>
                  <a:srgbClr val="FF0000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English</a:t>
            </a:r>
            <a:r>
              <a:rPr lang="en-US" sz="13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, German, Dutch	</a:t>
            </a:r>
            <a:endParaRPr lang="en-US" sz="1300" dirty="0"/>
          </a:p>
        </p:txBody>
      </p:sp>
    </p:spTree>
    <p:extLst>
      <p:ext uri="{BB962C8B-B14F-4D97-AF65-F5344CB8AC3E}">
        <p14:creationId xmlns:p14="http://schemas.microsoft.com/office/powerpoint/2010/main" val="1180665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0392B"/>
          </a:solidFill>
          <a:ln w="12700">
            <a:solidFill>
              <a:srgbClr val="C0392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457200" y="16459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Same Word, 6,000 Years Apart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457200" y="749808"/>
            <a:ext cx="8229600" cy="0"/>
          </a:xfrm>
          <a:prstGeom prst="line">
            <a:avLst/>
          </a:prstGeom>
          <a:noFill/>
          <a:ln w="1270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457200" y="9144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444444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These look completely different. They are the same word.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731520" y="1417320"/>
            <a:ext cx="2560320" cy="658368"/>
          </a:xfrm>
          <a:prstGeom prst="rect">
            <a:avLst/>
          </a:prstGeom>
          <a:solidFill>
            <a:srgbClr val="C0392B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731520" y="1417320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Spanish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3291840" y="1417320"/>
            <a:ext cx="2560320" cy="658368"/>
          </a:xfrm>
          <a:prstGeom prst="rect">
            <a:avLst/>
          </a:prstGeom>
          <a:solidFill>
            <a:srgbClr val="C0392B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3291840" y="1417320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English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852160" y="1417320"/>
            <a:ext cx="2560320" cy="658368"/>
          </a:xfrm>
          <a:prstGeom prst="rect">
            <a:avLst/>
          </a:prstGeom>
          <a:solidFill>
            <a:srgbClr val="C0392B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5852160" y="1417320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PIE Root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731520" y="2075688"/>
            <a:ext cx="25603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731520" y="2075688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ojo</a:t>
            </a:r>
            <a:endParaRPr lang="en-US" sz="2200" dirty="0"/>
          </a:p>
        </p:txBody>
      </p:sp>
      <p:sp>
        <p:nvSpPr>
          <p:cNvPr id="14" name="Shape 12"/>
          <p:cNvSpPr/>
          <p:nvPr/>
        </p:nvSpPr>
        <p:spPr>
          <a:xfrm>
            <a:off x="3291840" y="2075688"/>
            <a:ext cx="25603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291840" y="2075688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eye</a:t>
            </a:r>
            <a:endParaRPr lang="en-US" sz="2200" dirty="0"/>
          </a:p>
        </p:txBody>
      </p:sp>
      <p:sp>
        <p:nvSpPr>
          <p:cNvPr id="16" name="Shape 14"/>
          <p:cNvSpPr/>
          <p:nvPr/>
        </p:nvSpPr>
        <p:spPr>
          <a:xfrm>
            <a:off x="5852160" y="2075688"/>
            <a:ext cx="2560320" cy="658368"/>
          </a:xfrm>
          <a:prstGeom prst="rect">
            <a:avLst/>
          </a:prstGeom>
          <a:solidFill>
            <a:srgbClr val="F8F8F8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5852160" y="2075688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*okʷ-</a:t>
            </a:r>
            <a:endParaRPr lang="en-US" sz="2200" dirty="0"/>
          </a:p>
        </p:txBody>
      </p:sp>
      <p:sp>
        <p:nvSpPr>
          <p:cNvPr id="18" name="Shape 16"/>
          <p:cNvSpPr/>
          <p:nvPr/>
        </p:nvSpPr>
        <p:spPr>
          <a:xfrm>
            <a:off x="731520" y="2734056"/>
            <a:ext cx="25603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Text 17"/>
          <p:cNvSpPr/>
          <p:nvPr/>
        </p:nvSpPr>
        <p:spPr>
          <a:xfrm>
            <a:off x="731520" y="2734056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noche</a:t>
            </a:r>
            <a:endParaRPr lang="en-US" sz="2200" dirty="0"/>
          </a:p>
        </p:txBody>
      </p:sp>
      <p:sp>
        <p:nvSpPr>
          <p:cNvPr id="20" name="Shape 18"/>
          <p:cNvSpPr/>
          <p:nvPr/>
        </p:nvSpPr>
        <p:spPr>
          <a:xfrm>
            <a:off x="3291840" y="2734056"/>
            <a:ext cx="25603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3291840" y="2734056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night</a:t>
            </a:r>
            <a:endParaRPr lang="en-US" sz="2200" dirty="0"/>
          </a:p>
        </p:txBody>
      </p:sp>
      <p:sp>
        <p:nvSpPr>
          <p:cNvPr id="22" name="Shape 20"/>
          <p:cNvSpPr/>
          <p:nvPr/>
        </p:nvSpPr>
        <p:spPr>
          <a:xfrm>
            <a:off x="5852160" y="2734056"/>
            <a:ext cx="2560320" cy="658368"/>
          </a:xfrm>
          <a:prstGeom prst="rect">
            <a:avLst/>
          </a:prstGeom>
          <a:solidFill>
            <a:srgbClr val="F8F8F8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5852160" y="2734056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*nókʷts</a:t>
            </a:r>
            <a:endParaRPr lang="en-US" sz="2200" dirty="0"/>
          </a:p>
        </p:txBody>
      </p:sp>
      <p:sp>
        <p:nvSpPr>
          <p:cNvPr id="24" name="Shape 22"/>
          <p:cNvSpPr/>
          <p:nvPr/>
        </p:nvSpPr>
        <p:spPr>
          <a:xfrm>
            <a:off x="731520" y="3392424"/>
            <a:ext cx="25603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31520" y="3392424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corazón</a:t>
            </a:r>
            <a:endParaRPr lang="en-US" sz="2200" dirty="0"/>
          </a:p>
        </p:txBody>
      </p:sp>
      <p:sp>
        <p:nvSpPr>
          <p:cNvPr id="26" name="Shape 24"/>
          <p:cNvSpPr/>
          <p:nvPr/>
        </p:nvSpPr>
        <p:spPr>
          <a:xfrm>
            <a:off x="3291840" y="3392424"/>
            <a:ext cx="256032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3291840" y="3392424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1A1A1A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heart</a:t>
            </a:r>
            <a:endParaRPr lang="en-US" sz="2200" dirty="0"/>
          </a:p>
        </p:txBody>
      </p:sp>
      <p:sp>
        <p:nvSpPr>
          <p:cNvPr id="28" name="Shape 26"/>
          <p:cNvSpPr/>
          <p:nvPr/>
        </p:nvSpPr>
        <p:spPr>
          <a:xfrm>
            <a:off x="5852160" y="3392424"/>
            <a:ext cx="2560320" cy="658368"/>
          </a:xfrm>
          <a:prstGeom prst="rect">
            <a:avLst/>
          </a:prstGeom>
          <a:solidFill>
            <a:srgbClr val="F8F8F8"/>
          </a:solidFill>
          <a:ln w="6350">
            <a:solidFill>
              <a:srgbClr val="E8E8E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5852160" y="3392424"/>
            <a:ext cx="256032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*ḱerd-</a:t>
            </a:r>
            <a:endParaRPr lang="en-US" sz="2200" dirty="0"/>
          </a:p>
        </p:txBody>
      </p:sp>
      <p:sp>
        <p:nvSpPr>
          <p:cNvPr id="30" name="Text 28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888888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Not coincidences — the same word, separated by sound change over millennia.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505</Words>
  <Application>Microsoft Macintosh PowerPoint</Application>
  <PresentationFormat>On-screen Show (16:9)</PresentationFormat>
  <Paragraphs>122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Spanish – A Language Tour</dc:title>
  <dc:subject>PptxGenJS Presentation</dc:subject>
  <dc:creator>PptxGenJS</dc:creator>
  <cp:lastModifiedBy>Demian Inostroza Améstica</cp:lastModifiedBy>
  <cp:revision>7</cp:revision>
  <dcterms:created xsi:type="dcterms:W3CDTF">2026-02-18T22:36:09Z</dcterms:created>
  <dcterms:modified xsi:type="dcterms:W3CDTF">2026-02-19T20:36:48Z</dcterms:modified>
</cp:coreProperties>
</file>