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7" r:id="rId3"/>
    <p:sldId id="259" r:id="rId4"/>
    <p:sldId id="260" r:id="rId5"/>
    <p:sldId id="267" r:id="rId6"/>
    <p:sldId id="261" r:id="rId7"/>
    <p:sldId id="262" r:id="rId8"/>
    <p:sldId id="263" r:id="rId9"/>
    <p:sldId id="266" r:id="rId10"/>
    <p:sldId id="268" r:id="rId11"/>
    <p:sldId id="26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56321B-A16F-B44D-6439-433191456815}" v="2" dt="2026-02-20T03:04:27.5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97"/>
    <p:restoredTop sz="82222"/>
  </p:normalViewPr>
  <p:slideViewPr>
    <p:cSldViewPr snapToGrid="0">
      <p:cViewPr>
        <p:scale>
          <a:sx n="78" d="100"/>
          <a:sy n="78" d="100"/>
        </p:scale>
        <p:origin x="1984" y="6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katerina Vylomova" userId="S::ekaterina.vylomova@unimelb.edu.au::92a99172-dbba-4384-babf-65f23ac7a958" providerId="AD" clId="Web-{AE56321B-A16F-B44D-6439-433191456815}"/>
    <pc:docChg chg="modSld">
      <pc:chgData name="Ekaterina Vylomova" userId="S::ekaterina.vylomova@unimelb.edu.au::92a99172-dbba-4384-babf-65f23ac7a958" providerId="AD" clId="Web-{AE56321B-A16F-B44D-6439-433191456815}" dt="2026-02-20T03:04:27.561" v="1" actId="1076"/>
      <pc:docMkLst>
        <pc:docMk/>
      </pc:docMkLst>
      <pc:sldChg chg="modSp">
        <pc:chgData name="Ekaterina Vylomova" userId="S::ekaterina.vylomova@unimelb.edu.au::92a99172-dbba-4384-babf-65f23ac7a958" providerId="AD" clId="Web-{AE56321B-A16F-B44D-6439-433191456815}" dt="2026-02-20T03:04:27.561" v="1" actId="1076"/>
        <pc:sldMkLst>
          <pc:docMk/>
          <pc:sldMk cId="2526191693" sldId="257"/>
        </pc:sldMkLst>
        <pc:spChg chg="mod">
          <ac:chgData name="Ekaterina Vylomova" userId="S::ekaterina.vylomova@unimelb.edu.au::92a99172-dbba-4384-babf-65f23ac7a958" providerId="AD" clId="Web-{AE56321B-A16F-B44D-6439-433191456815}" dt="2026-02-20T03:04:27.561" v="1" actId="1076"/>
          <ac:spMkLst>
            <pc:docMk/>
            <pc:sldMk cId="2526191693" sldId="257"/>
            <ac:spMk id="2" creationId="{7ACAAA04-BF69-B17D-B9C0-7C3B8E18F5FD}"/>
          </ac:spMkLst>
        </pc:spChg>
        <pc:picChg chg="mod">
          <ac:chgData name="Ekaterina Vylomova" userId="S::ekaterina.vylomova@unimelb.edu.au::92a99172-dbba-4384-babf-65f23ac7a958" providerId="AD" clId="Web-{AE56321B-A16F-B44D-6439-433191456815}" dt="2026-02-20T03:03:58.123" v="0" actId="1076"/>
          <ac:picMkLst>
            <pc:docMk/>
            <pc:sldMk cId="2526191693" sldId="257"/>
            <ac:picMk id="1026" creationId="{6F05C0C1-8F12-8355-2DA9-CE89D5E3FE4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FBC9AF-A40E-724F-84DE-B74A41DE7492}" type="datetimeFigureOut">
              <a:rPr lang="en-US" smtClean="0"/>
              <a:t>2/19/2026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B66B79-B278-FF41-B065-F538019CD285}" type="slidenum">
              <a:rPr lang="en-US" smtClean="0"/>
              <a:t>‹#›</a:t>
            </a:fld>
            <a:endParaRPr lang="en-US"/>
          </a:p>
        </p:txBody>
      </p:sp>
    </p:spTree>
    <p:extLst>
      <p:ext uri="{BB962C8B-B14F-4D97-AF65-F5344CB8AC3E}">
        <p14:creationId xmlns:p14="http://schemas.microsoft.com/office/powerpoint/2010/main" val="178317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Andharika</a:t>
            </a:r>
            <a:r>
              <a:rPr lang="en-US" dirty="0"/>
              <a:t> </a:t>
            </a:r>
            <a:r>
              <a:rPr lang="en-US" dirty="0" err="1"/>
              <a:t>Namaskaram</a:t>
            </a:r>
            <a:r>
              <a:rPr lang="en-US" dirty="0"/>
              <a:t>! Na </a:t>
            </a:r>
            <a:r>
              <a:rPr lang="en-US" dirty="0" err="1"/>
              <a:t>peru</a:t>
            </a:r>
            <a:r>
              <a:rPr lang="en-US" dirty="0"/>
              <a:t> Usha. </a:t>
            </a:r>
            <a:r>
              <a:rPr lang="en-US" dirty="0" err="1"/>
              <a:t>Evala</a:t>
            </a:r>
            <a:r>
              <a:rPr lang="en-US" dirty="0"/>
              <a:t> </a:t>
            </a:r>
            <a:r>
              <a:rPr lang="en-US" dirty="0" err="1"/>
              <a:t>manam</a:t>
            </a:r>
            <a:r>
              <a:rPr lang="en-US" dirty="0"/>
              <a:t> Telugu </a:t>
            </a:r>
            <a:r>
              <a:rPr lang="en-US" dirty="0" err="1"/>
              <a:t>gurunchi</a:t>
            </a:r>
            <a:r>
              <a:rPr lang="en-US" dirty="0"/>
              <a:t> </a:t>
            </a:r>
            <a:r>
              <a:rPr lang="en-US" dirty="0" err="1"/>
              <a:t>chudam</a:t>
            </a:r>
            <a:r>
              <a:rPr lang="en-US" dirty="0"/>
              <a:t>. </a:t>
            </a:r>
            <a:r>
              <a:rPr lang="en-US" dirty="0" err="1"/>
              <a:t>Ikada</a:t>
            </a:r>
            <a:r>
              <a:rPr lang="en-US" dirty="0"/>
              <a:t> mana </a:t>
            </a:r>
            <a:r>
              <a:rPr lang="en-US" dirty="0" err="1"/>
              <a:t>chala</a:t>
            </a:r>
            <a:r>
              <a:rPr lang="en-US" dirty="0"/>
              <a:t> mandi students </a:t>
            </a:r>
            <a:r>
              <a:rPr lang="en-US" dirty="0" err="1"/>
              <a:t>unnaru</a:t>
            </a:r>
            <a:r>
              <a:rPr lang="en-US" dirty="0"/>
              <a:t>! </a:t>
            </a:r>
            <a:r>
              <a:rPr lang="en-US" dirty="0" err="1"/>
              <a:t>Enta</a:t>
            </a:r>
            <a:r>
              <a:rPr lang="en-US" dirty="0"/>
              <a:t> mandi o </a:t>
            </a:r>
            <a:r>
              <a:rPr lang="en-US" dirty="0" err="1"/>
              <a:t>konchum</a:t>
            </a:r>
            <a:r>
              <a:rPr lang="en-US" dirty="0"/>
              <a:t> </a:t>
            </a:r>
            <a:r>
              <a:rPr lang="en-US" dirty="0" err="1"/>
              <a:t>chey</a:t>
            </a:r>
            <a:r>
              <a:rPr lang="en-US" dirty="0"/>
              <a:t> </a:t>
            </a:r>
            <a:r>
              <a:rPr lang="en-US" dirty="0" err="1"/>
              <a:t>lepandi</a:t>
            </a:r>
            <a:r>
              <a:rPr lang="en-US" dirty="0"/>
              <a:t>!</a:t>
            </a:r>
          </a:p>
          <a:p>
            <a:endParaRPr lang="en-US" dirty="0"/>
          </a:p>
        </p:txBody>
      </p:sp>
      <p:sp>
        <p:nvSpPr>
          <p:cNvPr id="4" name="Slide Number Placeholder 3"/>
          <p:cNvSpPr>
            <a:spLocks noGrp="1"/>
          </p:cNvSpPr>
          <p:nvPr>
            <p:ph type="sldNum" sz="quarter" idx="5"/>
          </p:nvPr>
        </p:nvSpPr>
        <p:spPr/>
        <p:txBody>
          <a:bodyPr/>
          <a:lstStyle/>
          <a:p>
            <a:fld id="{E4B66B79-B278-FF41-B065-F538019CD285}" type="slidenum">
              <a:rPr lang="en-US" smtClean="0"/>
              <a:t>1</a:t>
            </a:fld>
            <a:endParaRPr lang="en-US"/>
          </a:p>
        </p:txBody>
      </p:sp>
    </p:spTree>
    <p:extLst>
      <p:ext uri="{BB962C8B-B14F-4D97-AF65-F5344CB8AC3E}">
        <p14:creationId xmlns:p14="http://schemas.microsoft.com/office/powerpoint/2010/main" val="1687977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B66B79-B278-FF41-B065-F538019CD285}" type="slidenum">
              <a:rPr lang="en-US" smtClean="0"/>
              <a:t>3</a:t>
            </a:fld>
            <a:endParaRPr lang="en-US"/>
          </a:p>
        </p:txBody>
      </p:sp>
    </p:spTree>
    <p:extLst>
      <p:ext uri="{BB962C8B-B14F-4D97-AF65-F5344CB8AC3E}">
        <p14:creationId xmlns:p14="http://schemas.microsoft.com/office/powerpoint/2010/main" val="1030977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B66B79-B278-FF41-B065-F538019CD285}" type="slidenum">
              <a:rPr lang="en-US" smtClean="0"/>
              <a:t>4</a:t>
            </a:fld>
            <a:endParaRPr lang="en-US"/>
          </a:p>
        </p:txBody>
      </p:sp>
    </p:spTree>
    <p:extLst>
      <p:ext uri="{BB962C8B-B14F-4D97-AF65-F5344CB8AC3E}">
        <p14:creationId xmlns:p14="http://schemas.microsoft.com/office/powerpoint/2010/main" val="3884736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B66B79-B278-FF41-B065-F538019CD285}" type="slidenum">
              <a:rPr lang="en-US" smtClean="0"/>
              <a:t>6</a:t>
            </a:fld>
            <a:endParaRPr lang="en-US"/>
          </a:p>
        </p:txBody>
      </p:sp>
    </p:spTree>
    <p:extLst>
      <p:ext uri="{BB962C8B-B14F-4D97-AF65-F5344CB8AC3E}">
        <p14:creationId xmlns:p14="http://schemas.microsoft.com/office/powerpoint/2010/main" val="2900812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B66B79-B278-FF41-B065-F538019CD285}" type="slidenum">
              <a:rPr lang="en-US" smtClean="0"/>
              <a:t>7</a:t>
            </a:fld>
            <a:endParaRPr lang="en-US"/>
          </a:p>
        </p:txBody>
      </p:sp>
    </p:spTree>
    <p:extLst>
      <p:ext uri="{BB962C8B-B14F-4D97-AF65-F5344CB8AC3E}">
        <p14:creationId xmlns:p14="http://schemas.microsoft.com/office/powerpoint/2010/main" val="255851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B66B79-B278-FF41-B065-F538019CD285}" type="slidenum">
              <a:rPr lang="en-US" smtClean="0"/>
              <a:t>8</a:t>
            </a:fld>
            <a:endParaRPr lang="en-US"/>
          </a:p>
        </p:txBody>
      </p:sp>
    </p:spTree>
    <p:extLst>
      <p:ext uri="{BB962C8B-B14F-4D97-AF65-F5344CB8AC3E}">
        <p14:creationId xmlns:p14="http://schemas.microsoft.com/office/powerpoint/2010/main" val="1180413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B66B79-B278-FF41-B065-F538019CD285}" type="slidenum">
              <a:rPr lang="en-US" smtClean="0"/>
              <a:t>9</a:t>
            </a:fld>
            <a:endParaRPr lang="en-US"/>
          </a:p>
        </p:txBody>
      </p:sp>
    </p:spTree>
    <p:extLst>
      <p:ext uri="{BB962C8B-B14F-4D97-AF65-F5344CB8AC3E}">
        <p14:creationId xmlns:p14="http://schemas.microsoft.com/office/powerpoint/2010/main" val="798613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GB"/>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GB"/>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GB"/>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GB"/>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2/19/2026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6B79E008-DC37-4666-A916-4A4B8A2B5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F9A71B15-1984-4C52-9D91-56CF265D7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7540751"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E45D77D-2E1F-7742-2B1A-B674478CA113}"/>
              </a:ext>
            </a:extLst>
          </p:cNvPr>
          <p:cNvSpPr>
            <a:spLocks noGrp="1"/>
          </p:cNvSpPr>
          <p:nvPr>
            <p:ph type="ctrTitle"/>
          </p:nvPr>
        </p:nvSpPr>
        <p:spPr>
          <a:xfrm>
            <a:off x="540278" y="967417"/>
            <a:ext cx="6675215" cy="3943250"/>
          </a:xfrm>
        </p:spPr>
        <p:txBody>
          <a:bodyPr>
            <a:normAutofit/>
          </a:bodyPr>
          <a:lstStyle/>
          <a:p>
            <a:r>
              <a:rPr lang="en-US" sz="4000" dirty="0">
                <a:solidFill>
                  <a:srgbClr val="FEFFFF"/>
                </a:solidFill>
              </a:rPr>
              <a:t>Telugu (</a:t>
            </a:r>
            <a:r>
              <a:rPr lang="te-IN" sz="4000" dirty="0">
                <a:solidFill>
                  <a:srgbClr val="FEFFFF"/>
                </a:solidFill>
              </a:rPr>
              <a:t>తెలుగు</a:t>
            </a:r>
            <a:r>
              <a:rPr lang="en-US" sz="4000" dirty="0">
                <a:solidFill>
                  <a:srgbClr val="FEFFFF"/>
                </a:solidFill>
              </a:rPr>
              <a:t>)</a:t>
            </a:r>
          </a:p>
        </p:txBody>
      </p:sp>
      <p:pic>
        <p:nvPicPr>
          <p:cNvPr id="2052" name="Picture 4" descr="undefined">
            <a:extLst>
              <a:ext uri="{FF2B5EF4-FFF2-40B4-BE49-F238E27FC236}">
                <a16:creationId xmlns:a16="http://schemas.microsoft.com/office/drawing/2014/main" id="{7BCC529D-3D8B-A7F9-F118-0374594A81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85" r="-2" b="83"/>
          <a:stretch>
            <a:fillRect/>
          </a:stretch>
        </p:blipFill>
        <p:spPr bwMode="auto">
          <a:xfrm>
            <a:off x="7540750" y="-393"/>
            <a:ext cx="4651250" cy="6858786"/>
          </a:xfrm>
          <a:prstGeom prst="rect">
            <a:avLst/>
          </a:prstGeom>
          <a:noFill/>
          <a:extLst>
            <a:ext uri="{909E8E84-426E-40DD-AFC4-6F175D3DCCD1}">
              <a14:hiddenFill xmlns:a14="http://schemas.microsoft.com/office/drawing/2010/main">
                <a:solidFill>
                  <a:srgbClr val="FFFFFF"/>
                </a:solidFill>
              </a14:hiddenFill>
            </a:ext>
          </a:extLst>
        </p:spPr>
      </p:pic>
      <p:sp>
        <p:nvSpPr>
          <p:cNvPr id="2061" name="Freeform 23">
            <a:extLst>
              <a:ext uri="{FF2B5EF4-FFF2-40B4-BE49-F238E27FC236}">
                <a16:creationId xmlns:a16="http://schemas.microsoft.com/office/drawing/2014/main" id="{C3342805-0EAA-42F0-9D6F-8ED1D6BA3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8404003" cy="857047"/>
          </a:xfrm>
          <a:custGeom>
            <a:avLst/>
            <a:gdLst>
              <a:gd name="connsiteX0" fmla="*/ 0 w 8404003"/>
              <a:gd name="connsiteY0" fmla="*/ 0 h 857047"/>
              <a:gd name="connsiteX1" fmla="*/ 797860 w 8404003"/>
              <a:gd name="connsiteY1" fmla="*/ 0 h 857047"/>
              <a:gd name="connsiteX2" fmla="*/ 2482050 w 8404003"/>
              <a:gd name="connsiteY2" fmla="*/ 0 h 857047"/>
              <a:gd name="connsiteX3" fmla="*/ 3003610 w 8404003"/>
              <a:gd name="connsiteY3" fmla="*/ 0 h 857047"/>
              <a:gd name="connsiteX4" fmla="*/ 3219959 w 8404003"/>
              <a:gd name="connsiteY4" fmla="*/ 0 h 857047"/>
              <a:gd name="connsiteX5" fmla="*/ 3311869 w 8404003"/>
              <a:gd name="connsiteY5" fmla="*/ 0 h 857047"/>
              <a:gd name="connsiteX6" fmla="*/ 3326218 w 8404003"/>
              <a:gd name="connsiteY6" fmla="*/ 0 h 857047"/>
              <a:gd name="connsiteX7" fmla="*/ 3426656 w 8404003"/>
              <a:gd name="connsiteY7" fmla="*/ 0 h 857047"/>
              <a:gd name="connsiteX8" fmla="*/ 3516436 w 8404003"/>
              <a:gd name="connsiteY8" fmla="*/ 0 h 857047"/>
              <a:gd name="connsiteX9" fmla="*/ 3601649 w 8404003"/>
              <a:gd name="connsiteY9" fmla="*/ 0 h 857047"/>
              <a:gd name="connsiteX10" fmla="*/ 3699274 w 8404003"/>
              <a:gd name="connsiteY10" fmla="*/ 0 h 857047"/>
              <a:gd name="connsiteX11" fmla="*/ 3718421 w 8404003"/>
              <a:gd name="connsiteY11" fmla="*/ 0 h 857047"/>
              <a:gd name="connsiteX12" fmla="*/ 3910939 w 8404003"/>
              <a:gd name="connsiteY12" fmla="*/ 0 h 857047"/>
              <a:gd name="connsiteX13" fmla="*/ 3927053 w 8404003"/>
              <a:gd name="connsiteY13" fmla="*/ 0 h 857047"/>
              <a:gd name="connsiteX14" fmla="*/ 4198137 w 8404003"/>
              <a:gd name="connsiteY14" fmla="*/ 0 h 857047"/>
              <a:gd name="connsiteX15" fmla="*/ 4230161 w 8404003"/>
              <a:gd name="connsiteY15" fmla="*/ 0 h 857047"/>
              <a:gd name="connsiteX16" fmla="*/ 4245215 w 8404003"/>
              <a:gd name="connsiteY16" fmla="*/ 0 h 857047"/>
              <a:gd name="connsiteX17" fmla="*/ 4350592 w 8404003"/>
              <a:gd name="connsiteY17" fmla="*/ 0 h 857047"/>
              <a:gd name="connsiteX18" fmla="*/ 4357296 w 8404003"/>
              <a:gd name="connsiteY18" fmla="*/ 0 h 857047"/>
              <a:gd name="connsiteX19" fmla="*/ 4404222 w 8404003"/>
              <a:gd name="connsiteY19" fmla="*/ 0 h 857047"/>
              <a:gd name="connsiteX20" fmla="*/ 4531592 w 8404003"/>
              <a:gd name="connsiteY20" fmla="*/ 0 h 857047"/>
              <a:gd name="connsiteX21" fmla="*/ 4598953 w 8404003"/>
              <a:gd name="connsiteY21" fmla="*/ 0 h 857047"/>
              <a:gd name="connsiteX22" fmla="*/ 4779630 w 8404003"/>
              <a:gd name="connsiteY22" fmla="*/ 0 h 857047"/>
              <a:gd name="connsiteX23" fmla="*/ 5132321 w 8404003"/>
              <a:gd name="connsiteY23" fmla="*/ 0 h 857047"/>
              <a:gd name="connsiteX24" fmla="*/ 5141543 w 8404003"/>
              <a:gd name="connsiteY24" fmla="*/ 0 h 857047"/>
              <a:gd name="connsiteX25" fmla="*/ 5188556 w 8404003"/>
              <a:gd name="connsiteY25" fmla="*/ 0 h 857047"/>
              <a:gd name="connsiteX26" fmla="*/ 5206100 w 8404003"/>
              <a:gd name="connsiteY26" fmla="*/ 0 h 857047"/>
              <a:gd name="connsiteX27" fmla="*/ 5722554 w 8404003"/>
              <a:gd name="connsiteY27" fmla="*/ 0 h 857047"/>
              <a:gd name="connsiteX28" fmla="*/ 5732230 w 8404003"/>
              <a:gd name="connsiteY28" fmla="*/ 0 h 857047"/>
              <a:gd name="connsiteX29" fmla="*/ 5798594 w 8404003"/>
              <a:gd name="connsiteY29" fmla="*/ 0 h 857047"/>
              <a:gd name="connsiteX30" fmla="*/ 5799962 w 8404003"/>
              <a:gd name="connsiteY30" fmla="*/ 0 h 857047"/>
              <a:gd name="connsiteX31" fmla="*/ 6338565 w 8404003"/>
              <a:gd name="connsiteY31" fmla="*/ 0 h 857047"/>
              <a:gd name="connsiteX32" fmla="*/ 6649966 w 8404003"/>
              <a:gd name="connsiteY32" fmla="*/ 0 h 857047"/>
              <a:gd name="connsiteX33" fmla="*/ 6730668 w 8404003"/>
              <a:gd name="connsiteY33" fmla="*/ 0 h 857047"/>
              <a:gd name="connsiteX34" fmla="*/ 7178721 w 8404003"/>
              <a:gd name="connsiteY34" fmla="*/ 0 h 857047"/>
              <a:gd name="connsiteX35" fmla="*/ 7277889 w 8404003"/>
              <a:gd name="connsiteY35" fmla="*/ 0 h 857047"/>
              <a:gd name="connsiteX36" fmla="*/ 7782893 w 8404003"/>
              <a:gd name="connsiteY36" fmla="*/ 0 h 857047"/>
              <a:gd name="connsiteX37" fmla="*/ 8006080 w 8404003"/>
              <a:gd name="connsiteY37" fmla="*/ 0 h 857047"/>
              <a:gd name="connsiteX38" fmla="*/ 8030270 w 8404003"/>
              <a:gd name="connsiteY38" fmla="*/ 10516 h 857047"/>
              <a:gd name="connsiteX39" fmla="*/ 8035108 w 8404003"/>
              <a:gd name="connsiteY39" fmla="*/ 15774 h 857047"/>
              <a:gd name="connsiteX40" fmla="*/ 8393118 w 8404003"/>
              <a:gd name="connsiteY40" fmla="*/ 404863 h 857047"/>
              <a:gd name="connsiteX41" fmla="*/ 8393118 w 8404003"/>
              <a:gd name="connsiteY41" fmla="*/ 452185 h 857047"/>
              <a:gd name="connsiteX42" fmla="*/ 8035108 w 8404003"/>
              <a:gd name="connsiteY42" fmla="*/ 841273 h 857047"/>
              <a:gd name="connsiteX43" fmla="*/ 8030270 w 8404003"/>
              <a:gd name="connsiteY43" fmla="*/ 846531 h 857047"/>
              <a:gd name="connsiteX44" fmla="*/ 8006080 w 8404003"/>
              <a:gd name="connsiteY44" fmla="*/ 857047 h 857047"/>
              <a:gd name="connsiteX45" fmla="*/ 7889742 w 8404003"/>
              <a:gd name="connsiteY45" fmla="*/ 857047 h 857047"/>
              <a:gd name="connsiteX46" fmla="*/ 7782893 w 8404003"/>
              <a:gd name="connsiteY46" fmla="*/ 857047 h 857047"/>
              <a:gd name="connsiteX47" fmla="*/ 7776190 w 8404003"/>
              <a:gd name="connsiteY47" fmla="*/ 857047 h 857047"/>
              <a:gd name="connsiteX48" fmla="*/ 7730315 w 8404003"/>
              <a:gd name="connsiteY48" fmla="*/ 857047 h 857047"/>
              <a:gd name="connsiteX49" fmla="*/ 7729264 w 8404003"/>
              <a:gd name="connsiteY49" fmla="*/ 857047 h 857047"/>
              <a:gd name="connsiteX50" fmla="*/ 7601893 w 8404003"/>
              <a:gd name="connsiteY50" fmla="*/ 857047 h 857047"/>
              <a:gd name="connsiteX51" fmla="*/ 7467477 w 8404003"/>
              <a:gd name="connsiteY51" fmla="*/ 857047 h 857047"/>
              <a:gd name="connsiteX52" fmla="*/ 7353856 w 8404003"/>
              <a:gd name="connsiteY52" fmla="*/ 857047 h 857047"/>
              <a:gd name="connsiteX53" fmla="*/ 7075374 w 8404003"/>
              <a:gd name="connsiteY53" fmla="*/ 857047 h 857047"/>
              <a:gd name="connsiteX54" fmla="*/ 6944929 w 8404003"/>
              <a:gd name="connsiteY54" fmla="*/ 857047 h 857047"/>
              <a:gd name="connsiteX55" fmla="*/ 6528153 w 8404003"/>
              <a:gd name="connsiteY55" fmla="*/ 857047 h 857047"/>
              <a:gd name="connsiteX56" fmla="*/ 6334891 w 8404003"/>
              <a:gd name="connsiteY56" fmla="*/ 857047 h 857047"/>
              <a:gd name="connsiteX57" fmla="*/ 5799962 w 8404003"/>
              <a:gd name="connsiteY57" fmla="*/ 857047 h 857047"/>
              <a:gd name="connsiteX58" fmla="*/ 5722554 w 8404003"/>
              <a:gd name="connsiteY58" fmla="*/ 857047 h 857047"/>
              <a:gd name="connsiteX59" fmla="*/ 5648775 w 8404003"/>
              <a:gd name="connsiteY59" fmla="*/ 857047 h 857047"/>
              <a:gd name="connsiteX60" fmla="*/ 5483520 w 8404003"/>
              <a:gd name="connsiteY60" fmla="*/ 857047 h 857047"/>
              <a:gd name="connsiteX61" fmla="*/ 5473550 w 8404003"/>
              <a:gd name="connsiteY61" fmla="*/ 857047 h 857047"/>
              <a:gd name="connsiteX62" fmla="*/ 5132321 w 8404003"/>
              <a:gd name="connsiteY62" fmla="*/ 857047 h 857047"/>
              <a:gd name="connsiteX63" fmla="*/ 5047108 w 8404003"/>
              <a:gd name="connsiteY63" fmla="*/ 857047 h 857047"/>
              <a:gd name="connsiteX64" fmla="*/ 4954764 w 8404003"/>
              <a:gd name="connsiteY64" fmla="*/ 857047 h 857047"/>
              <a:gd name="connsiteX65" fmla="*/ 4930335 w 8404003"/>
              <a:gd name="connsiteY65" fmla="*/ 857047 h 857047"/>
              <a:gd name="connsiteX66" fmla="*/ 4450619 w 8404003"/>
              <a:gd name="connsiteY66" fmla="*/ 857047 h 857047"/>
              <a:gd name="connsiteX67" fmla="*/ 4350592 w 8404003"/>
              <a:gd name="connsiteY67" fmla="*/ 857047 h 857047"/>
              <a:gd name="connsiteX68" fmla="*/ 4335538 w 8404003"/>
              <a:gd name="connsiteY68" fmla="*/ 857047 h 857047"/>
              <a:gd name="connsiteX69" fmla="*/ 4230161 w 8404003"/>
              <a:gd name="connsiteY69" fmla="*/ 857047 h 857047"/>
              <a:gd name="connsiteX70" fmla="*/ 4215812 w 8404003"/>
              <a:gd name="connsiteY70" fmla="*/ 857047 h 857047"/>
              <a:gd name="connsiteX71" fmla="*/ 4115374 w 8404003"/>
              <a:gd name="connsiteY71" fmla="*/ 857047 h 857047"/>
              <a:gd name="connsiteX72" fmla="*/ 4049804 w 8404003"/>
              <a:gd name="connsiteY72" fmla="*/ 857047 h 857047"/>
              <a:gd name="connsiteX73" fmla="*/ 3842757 w 8404003"/>
              <a:gd name="connsiteY73" fmla="*/ 857047 h 857047"/>
              <a:gd name="connsiteX74" fmla="*/ 3614977 w 8404003"/>
              <a:gd name="connsiteY74" fmla="*/ 857047 h 857047"/>
              <a:gd name="connsiteX75" fmla="*/ 3516436 w 8404003"/>
              <a:gd name="connsiteY75" fmla="*/ 857047 h 857047"/>
              <a:gd name="connsiteX76" fmla="*/ 3452333 w 8404003"/>
              <a:gd name="connsiteY76" fmla="*/ 857047 h 857047"/>
              <a:gd name="connsiteX77" fmla="*/ 3311869 w 8404003"/>
              <a:gd name="connsiteY77" fmla="*/ 857047 h 857047"/>
              <a:gd name="connsiteX78" fmla="*/ 3300088 w 8404003"/>
              <a:gd name="connsiteY78" fmla="*/ 857047 h 857047"/>
              <a:gd name="connsiteX79" fmla="*/ 3272588 w 8404003"/>
              <a:gd name="connsiteY79" fmla="*/ 857047 h 857047"/>
              <a:gd name="connsiteX80" fmla="*/ 3179295 w 8404003"/>
              <a:gd name="connsiteY80" fmla="*/ 857047 h 857047"/>
              <a:gd name="connsiteX81" fmla="*/ 3003610 w 8404003"/>
              <a:gd name="connsiteY81" fmla="*/ 857047 h 857047"/>
              <a:gd name="connsiteX82" fmla="*/ 2997618 w 8404003"/>
              <a:gd name="connsiteY82" fmla="*/ 857047 h 857047"/>
              <a:gd name="connsiteX83" fmla="*/ 797860 w 8404003"/>
              <a:gd name="connsiteY83" fmla="*/ 857047 h 857047"/>
              <a:gd name="connsiteX84" fmla="*/ 0 w 8404003"/>
              <a:gd name="connsiteY84" fmla="*/ 857047 h 857047"/>
              <a:gd name="connsiteX85" fmla="*/ 0 w 8404003"/>
              <a:gd name="connsiteY85"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8404003" h="857047">
                <a:moveTo>
                  <a:pt x="0" y="0"/>
                </a:moveTo>
                <a:cubicBezTo>
                  <a:pt x="0" y="0"/>
                  <a:pt x="0" y="0"/>
                  <a:pt x="797860" y="0"/>
                </a:cubicBezTo>
                <a:cubicBezTo>
                  <a:pt x="797860" y="0"/>
                  <a:pt x="797860" y="0"/>
                  <a:pt x="2482050" y="0"/>
                </a:cubicBezTo>
                <a:lnTo>
                  <a:pt x="3003610" y="0"/>
                </a:lnTo>
                <a:cubicBezTo>
                  <a:pt x="3003610" y="0"/>
                  <a:pt x="3003610" y="0"/>
                  <a:pt x="3219959" y="0"/>
                </a:cubicBezTo>
                <a:lnTo>
                  <a:pt x="3311869" y="0"/>
                </a:lnTo>
                <a:lnTo>
                  <a:pt x="3326218" y="0"/>
                </a:lnTo>
                <a:lnTo>
                  <a:pt x="3426656" y="0"/>
                </a:lnTo>
                <a:lnTo>
                  <a:pt x="3516436" y="0"/>
                </a:lnTo>
                <a:cubicBezTo>
                  <a:pt x="3516436" y="0"/>
                  <a:pt x="3516436" y="0"/>
                  <a:pt x="3601649" y="0"/>
                </a:cubicBezTo>
                <a:lnTo>
                  <a:pt x="3699274" y="0"/>
                </a:lnTo>
                <a:lnTo>
                  <a:pt x="3718421" y="0"/>
                </a:lnTo>
                <a:cubicBezTo>
                  <a:pt x="3768918" y="0"/>
                  <a:pt x="3832038" y="0"/>
                  <a:pt x="3910939" y="0"/>
                </a:cubicBezTo>
                <a:lnTo>
                  <a:pt x="3927053" y="0"/>
                </a:lnTo>
                <a:lnTo>
                  <a:pt x="4198137" y="0"/>
                </a:lnTo>
                <a:lnTo>
                  <a:pt x="4230161" y="0"/>
                </a:lnTo>
                <a:lnTo>
                  <a:pt x="4245215" y="0"/>
                </a:lnTo>
                <a:lnTo>
                  <a:pt x="4350592" y="0"/>
                </a:lnTo>
                <a:lnTo>
                  <a:pt x="4357296" y="0"/>
                </a:lnTo>
                <a:lnTo>
                  <a:pt x="4404222" y="0"/>
                </a:lnTo>
                <a:lnTo>
                  <a:pt x="4531592" y="0"/>
                </a:lnTo>
                <a:lnTo>
                  <a:pt x="4598953" y="0"/>
                </a:lnTo>
                <a:lnTo>
                  <a:pt x="4779630" y="0"/>
                </a:lnTo>
                <a:lnTo>
                  <a:pt x="5132321" y="0"/>
                </a:lnTo>
                <a:cubicBezTo>
                  <a:pt x="5132321" y="0"/>
                  <a:pt x="5132321" y="0"/>
                  <a:pt x="5141543" y="0"/>
                </a:cubicBezTo>
                <a:lnTo>
                  <a:pt x="5188556" y="0"/>
                </a:lnTo>
                <a:lnTo>
                  <a:pt x="5206100" y="0"/>
                </a:lnTo>
                <a:cubicBezTo>
                  <a:pt x="5279879" y="0"/>
                  <a:pt x="5427438" y="0"/>
                  <a:pt x="5722554" y="0"/>
                </a:cubicBezTo>
                <a:cubicBezTo>
                  <a:pt x="5722554" y="0"/>
                  <a:pt x="5722554" y="0"/>
                  <a:pt x="5732230" y="0"/>
                </a:cubicBezTo>
                <a:lnTo>
                  <a:pt x="5798594" y="0"/>
                </a:lnTo>
                <a:lnTo>
                  <a:pt x="5799962" y="0"/>
                </a:lnTo>
                <a:cubicBezTo>
                  <a:pt x="5799962" y="0"/>
                  <a:pt x="5799962" y="0"/>
                  <a:pt x="6338565" y="0"/>
                </a:cubicBezTo>
                <a:lnTo>
                  <a:pt x="6649966" y="0"/>
                </a:lnTo>
                <a:lnTo>
                  <a:pt x="6730668" y="0"/>
                </a:lnTo>
                <a:lnTo>
                  <a:pt x="7178721" y="0"/>
                </a:lnTo>
                <a:lnTo>
                  <a:pt x="7277889" y="0"/>
                </a:lnTo>
                <a:lnTo>
                  <a:pt x="7782893" y="0"/>
                </a:lnTo>
                <a:lnTo>
                  <a:pt x="8006080" y="0"/>
                </a:lnTo>
                <a:cubicBezTo>
                  <a:pt x="8015756" y="0"/>
                  <a:pt x="8025432" y="5258"/>
                  <a:pt x="8030270" y="10516"/>
                </a:cubicBezTo>
                <a:cubicBezTo>
                  <a:pt x="8030270" y="10516"/>
                  <a:pt x="8035108" y="10516"/>
                  <a:pt x="8035108" y="15774"/>
                </a:cubicBezTo>
                <a:cubicBezTo>
                  <a:pt x="8035108" y="15774"/>
                  <a:pt x="8035108" y="15774"/>
                  <a:pt x="8393118" y="404863"/>
                </a:cubicBezTo>
                <a:cubicBezTo>
                  <a:pt x="8407632" y="415379"/>
                  <a:pt x="8407632" y="436411"/>
                  <a:pt x="8393118" y="452185"/>
                </a:cubicBezTo>
                <a:cubicBezTo>
                  <a:pt x="8393118" y="452185"/>
                  <a:pt x="8393118" y="452185"/>
                  <a:pt x="8035108" y="841273"/>
                </a:cubicBezTo>
                <a:cubicBezTo>
                  <a:pt x="8035108" y="841273"/>
                  <a:pt x="8030270" y="841273"/>
                  <a:pt x="8030270" y="846531"/>
                </a:cubicBezTo>
                <a:cubicBezTo>
                  <a:pt x="8025432" y="851789"/>
                  <a:pt x="8015756" y="857047"/>
                  <a:pt x="8006080" y="857047"/>
                </a:cubicBezTo>
                <a:cubicBezTo>
                  <a:pt x="8006080" y="857047"/>
                  <a:pt x="8006080" y="857047"/>
                  <a:pt x="7889742" y="857047"/>
                </a:cubicBezTo>
                <a:lnTo>
                  <a:pt x="7782893" y="857047"/>
                </a:lnTo>
                <a:lnTo>
                  <a:pt x="7776190" y="857047"/>
                </a:lnTo>
                <a:lnTo>
                  <a:pt x="7730315" y="857047"/>
                </a:lnTo>
                <a:lnTo>
                  <a:pt x="7729264" y="857047"/>
                </a:lnTo>
                <a:lnTo>
                  <a:pt x="7601893" y="857047"/>
                </a:lnTo>
                <a:lnTo>
                  <a:pt x="7467477" y="857047"/>
                </a:lnTo>
                <a:lnTo>
                  <a:pt x="7353856" y="857047"/>
                </a:lnTo>
                <a:lnTo>
                  <a:pt x="7075374" y="857047"/>
                </a:lnTo>
                <a:lnTo>
                  <a:pt x="6944929" y="857047"/>
                </a:lnTo>
                <a:lnTo>
                  <a:pt x="6528153" y="857047"/>
                </a:lnTo>
                <a:lnTo>
                  <a:pt x="6334891" y="857047"/>
                </a:lnTo>
                <a:lnTo>
                  <a:pt x="5799962" y="857047"/>
                </a:lnTo>
                <a:cubicBezTo>
                  <a:pt x="5799962" y="857047"/>
                  <a:pt x="5799962" y="857047"/>
                  <a:pt x="5722554" y="857047"/>
                </a:cubicBezTo>
                <a:cubicBezTo>
                  <a:pt x="5722554" y="857047"/>
                  <a:pt x="5722554" y="857047"/>
                  <a:pt x="5648775" y="857047"/>
                </a:cubicBezTo>
                <a:lnTo>
                  <a:pt x="5483520" y="857047"/>
                </a:lnTo>
                <a:lnTo>
                  <a:pt x="5473550" y="857047"/>
                </a:lnTo>
                <a:cubicBezTo>
                  <a:pt x="5390548" y="857047"/>
                  <a:pt x="5279879" y="857047"/>
                  <a:pt x="5132321" y="857047"/>
                </a:cubicBezTo>
                <a:cubicBezTo>
                  <a:pt x="5132321" y="857047"/>
                  <a:pt x="5132321" y="857047"/>
                  <a:pt x="5047108" y="857047"/>
                </a:cubicBezTo>
                <a:lnTo>
                  <a:pt x="4954764" y="857047"/>
                </a:lnTo>
                <a:lnTo>
                  <a:pt x="4930335" y="857047"/>
                </a:lnTo>
                <a:cubicBezTo>
                  <a:pt x="4829342" y="857047"/>
                  <a:pt x="4677853" y="857047"/>
                  <a:pt x="4450619" y="857047"/>
                </a:cubicBezTo>
                <a:lnTo>
                  <a:pt x="4350592" y="857047"/>
                </a:lnTo>
                <a:lnTo>
                  <a:pt x="4335538" y="857047"/>
                </a:lnTo>
                <a:lnTo>
                  <a:pt x="4230161" y="857047"/>
                </a:lnTo>
                <a:lnTo>
                  <a:pt x="4215812" y="857047"/>
                </a:lnTo>
                <a:lnTo>
                  <a:pt x="4115374" y="857047"/>
                </a:lnTo>
                <a:lnTo>
                  <a:pt x="4049804" y="857047"/>
                </a:lnTo>
                <a:lnTo>
                  <a:pt x="3842757" y="857047"/>
                </a:lnTo>
                <a:lnTo>
                  <a:pt x="3614977" y="857047"/>
                </a:lnTo>
                <a:lnTo>
                  <a:pt x="3516436" y="857047"/>
                </a:lnTo>
                <a:cubicBezTo>
                  <a:pt x="3516436" y="857047"/>
                  <a:pt x="3516436" y="857047"/>
                  <a:pt x="3452333" y="857047"/>
                </a:cubicBezTo>
                <a:lnTo>
                  <a:pt x="3311869" y="857047"/>
                </a:lnTo>
                <a:lnTo>
                  <a:pt x="3300088" y="857047"/>
                </a:lnTo>
                <a:lnTo>
                  <a:pt x="3272588" y="857047"/>
                </a:lnTo>
                <a:lnTo>
                  <a:pt x="3179295" y="857047"/>
                </a:lnTo>
                <a:lnTo>
                  <a:pt x="3003610" y="857047"/>
                </a:lnTo>
                <a:lnTo>
                  <a:pt x="2997618" y="857047"/>
                </a:lnTo>
                <a:cubicBezTo>
                  <a:pt x="2683367" y="857047"/>
                  <a:pt x="2054864" y="857047"/>
                  <a:pt x="797860" y="857047"/>
                </a:cubicBezTo>
                <a:cubicBezTo>
                  <a:pt x="797860" y="857047"/>
                  <a:pt x="797860"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 name="Subtitle 2">
            <a:extLst>
              <a:ext uri="{FF2B5EF4-FFF2-40B4-BE49-F238E27FC236}">
                <a16:creationId xmlns:a16="http://schemas.microsoft.com/office/drawing/2014/main" id="{9E89732C-3FA5-BEC2-0C6A-92A5F97FD8EF}"/>
              </a:ext>
            </a:extLst>
          </p:cNvPr>
          <p:cNvSpPr>
            <a:spLocks noGrp="1"/>
          </p:cNvSpPr>
          <p:nvPr>
            <p:ph type="subTitle" idx="1"/>
          </p:nvPr>
        </p:nvSpPr>
        <p:spPr>
          <a:xfrm>
            <a:off x="540278" y="5189400"/>
            <a:ext cx="6692953" cy="544260"/>
          </a:xfrm>
        </p:spPr>
        <p:txBody>
          <a:bodyPr anchor="ctr">
            <a:normAutofit/>
          </a:bodyPr>
          <a:lstStyle/>
          <a:p>
            <a:r>
              <a:rPr lang="en-US" sz="1600" dirty="0">
                <a:solidFill>
                  <a:srgbClr val="FEFFFF"/>
                </a:solidFill>
              </a:rPr>
              <a:t>A bit of other South Indian languages</a:t>
            </a:r>
          </a:p>
        </p:txBody>
      </p:sp>
    </p:spTree>
    <p:extLst>
      <p:ext uri="{BB962C8B-B14F-4D97-AF65-F5344CB8AC3E}">
        <p14:creationId xmlns:p14="http://schemas.microsoft.com/office/powerpoint/2010/main" val="1740716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ACD3-2D8E-DA57-05A7-09FC0268E6EA}"/>
              </a:ext>
            </a:extLst>
          </p:cNvPr>
          <p:cNvSpPr>
            <a:spLocks noGrp="1"/>
          </p:cNvSpPr>
          <p:nvPr>
            <p:ph type="title"/>
          </p:nvPr>
        </p:nvSpPr>
        <p:spPr/>
        <p:txBody>
          <a:bodyPr/>
          <a:lstStyle/>
          <a:p>
            <a:r>
              <a:rPr lang="en-US" dirty="0"/>
              <a:t>What does the future hold?</a:t>
            </a:r>
          </a:p>
        </p:txBody>
      </p:sp>
      <p:sp>
        <p:nvSpPr>
          <p:cNvPr id="3" name="Content Placeholder 2">
            <a:extLst>
              <a:ext uri="{FF2B5EF4-FFF2-40B4-BE49-F238E27FC236}">
                <a16:creationId xmlns:a16="http://schemas.microsoft.com/office/drawing/2014/main" id="{67FE3A47-6721-5635-B406-6C01E3B6AB5C}"/>
              </a:ext>
            </a:extLst>
          </p:cNvPr>
          <p:cNvSpPr>
            <a:spLocks noGrp="1"/>
          </p:cNvSpPr>
          <p:nvPr>
            <p:ph idx="1"/>
          </p:nvPr>
        </p:nvSpPr>
        <p:spPr/>
        <p:txBody>
          <a:bodyPr/>
          <a:lstStyle/>
          <a:p>
            <a:r>
              <a:rPr lang="en-US" dirty="0">
                <a:latin typeface="Bierstadt" panose="020B0004020202020204" pitchFamily="34" charset="0"/>
              </a:rPr>
              <a:t>Like every other language, Telugu is still evolving, especially as Telugu people go overseas</a:t>
            </a:r>
          </a:p>
          <a:p>
            <a:pPr marL="0" indent="0">
              <a:buNone/>
            </a:pPr>
            <a:r>
              <a:rPr lang="en-US" dirty="0">
                <a:latin typeface="Bierstadt" panose="020B0004020202020204" pitchFamily="34" charset="0"/>
              </a:rPr>
              <a:t>      (And our mums are really savvy…!)</a:t>
            </a:r>
          </a:p>
          <a:p>
            <a:r>
              <a:rPr lang="en-US" dirty="0">
                <a:latin typeface="Bierstadt" panose="020B0004020202020204" pitchFamily="34" charset="0"/>
              </a:rPr>
              <a:t>Number of speakers are steady despite diaspora going to non-Telugu places</a:t>
            </a:r>
          </a:p>
          <a:p>
            <a:pPr marL="0" indent="0">
              <a:buNone/>
            </a:pPr>
            <a:r>
              <a:rPr lang="en-US" dirty="0">
                <a:latin typeface="Bierstadt" panose="020B0004020202020204" pitchFamily="34" charset="0"/>
              </a:rPr>
              <a:t>      (Did I mention those savvy Telugu mums before this?)</a:t>
            </a:r>
          </a:p>
          <a:p>
            <a:r>
              <a:rPr lang="en-US" dirty="0">
                <a:latin typeface="Bierstadt" panose="020B0004020202020204" pitchFamily="34" charset="0"/>
              </a:rPr>
              <a:t>But several regional dialects, words, cultural assets, stories, family lore are steadily being eroded. Hopefully, our people are collectively strong enough to preserve what is good about the language and culture.</a:t>
            </a:r>
          </a:p>
        </p:txBody>
      </p:sp>
    </p:spTree>
    <p:extLst>
      <p:ext uri="{BB962C8B-B14F-4D97-AF65-F5344CB8AC3E}">
        <p14:creationId xmlns:p14="http://schemas.microsoft.com/office/powerpoint/2010/main" val="4189116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763516C8-F227-4B77-9AA7-61B9A0B78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B06B86-37D4-C7C4-F1B2-86E7C6A52DFC}"/>
              </a:ext>
            </a:extLst>
          </p:cNvPr>
          <p:cNvSpPr>
            <a:spLocks noGrp="1"/>
          </p:cNvSpPr>
          <p:nvPr>
            <p:ph type="title"/>
          </p:nvPr>
        </p:nvSpPr>
        <p:spPr>
          <a:xfrm>
            <a:off x="9066533" y="4634500"/>
            <a:ext cx="2165348" cy="1324340"/>
          </a:xfrm>
        </p:spPr>
        <p:txBody>
          <a:bodyPr anchor="b">
            <a:normAutofit/>
          </a:bodyPr>
          <a:lstStyle/>
          <a:p>
            <a:r>
              <a:rPr lang="en-US" sz="2800" dirty="0"/>
              <a:t>Thank you!</a:t>
            </a:r>
          </a:p>
        </p:txBody>
      </p:sp>
      <p:sp>
        <p:nvSpPr>
          <p:cNvPr id="6155" name="Rectangle 6154">
            <a:extLst>
              <a:ext uri="{FF2B5EF4-FFF2-40B4-BE49-F238E27FC236}">
                <a16:creationId xmlns:a16="http://schemas.microsoft.com/office/drawing/2014/main" id="{D91B420C-C4C8-44DF-96B2-FBD101464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6C6E2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146" name="Picture 2" descr="Planning a Safe Holiday in Andhra Pradesh - redBus Blog">
            <a:extLst>
              <a:ext uri="{FF2B5EF4-FFF2-40B4-BE49-F238E27FC236}">
                <a16:creationId xmlns:a16="http://schemas.microsoft.com/office/drawing/2014/main" id="{CE431510-E9D1-E0F5-8EB5-BB657DD02D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9381" y="872934"/>
            <a:ext cx="7642755" cy="5085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33493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3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103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103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103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103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103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103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103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104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104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104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104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45" name="Group 1044">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04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04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04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04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05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05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05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05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05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105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105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105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1059" name="Rectangle 1058">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61"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useBgFill="1">
        <p:nvSpPr>
          <p:cNvPr id="1063" name="Rectangle 1062">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CAAA04-BF69-B17D-B9C0-7C3B8E18F5FD}"/>
              </a:ext>
            </a:extLst>
          </p:cNvPr>
          <p:cNvSpPr>
            <a:spLocks noGrp="1"/>
          </p:cNvSpPr>
          <p:nvPr>
            <p:ph type="title"/>
          </p:nvPr>
        </p:nvSpPr>
        <p:spPr>
          <a:xfrm>
            <a:off x="649224" y="448185"/>
            <a:ext cx="3970566" cy="650456"/>
          </a:xfrm>
        </p:spPr>
        <p:txBody>
          <a:bodyPr vert="horz" lIns="91440" tIns="45720" rIns="91440" bIns="45720" rtlCol="0" anchor="t">
            <a:normAutofit/>
          </a:bodyPr>
          <a:lstStyle/>
          <a:p>
            <a:r>
              <a:rPr lang="en-US" sz="3200" dirty="0"/>
              <a:t>Where and Why?</a:t>
            </a:r>
          </a:p>
        </p:txBody>
      </p:sp>
      <p:sp>
        <p:nvSpPr>
          <p:cNvPr id="1065" name="Rectangle 1064">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Content Placeholder 3">
            <a:extLst>
              <a:ext uri="{FF2B5EF4-FFF2-40B4-BE49-F238E27FC236}">
                <a16:creationId xmlns:a16="http://schemas.microsoft.com/office/drawing/2014/main" id="{48F6427F-3395-1D32-708C-3FDCDECE788C}"/>
              </a:ext>
            </a:extLst>
          </p:cNvPr>
          <p:cNvSpPr>
            <a:spLocks noGrp="1"/>
          </p:cNvSpPr>
          <p:nvPr>
            <p:ph sz="half" idx="2"/>
          </p:nvPr>
        </p:nvSpPr>
        <p:spPr>
          <a:xfrm>
            <a:off x="649223" y="1330051"/>
            <a:ext cx="4250573" cy="4885944"/>
          </a:xfrm>
        </p:spPr>
        <p:txBody>
          <a:bodyPr vert="horz" lIns="91440" tIns="45720" rIns="91440" bIns="45720" rtlCol="0">
            <a:normAutofit/>
          </a:bodyPr>
          <a:lstStyle/>
          <a:p>
            <a:pPr>
              <a:lnSpc>
                <a:spcPct val="90000"/>
              </a:lnSpc>
            </a:pPr>
            <a:r>
              <a:rPr lang="en-US" dirty="0">
                <a:latin typeface="Bierstadt" panose="020B0004020202020204" pitchFamily="34" charset="0"/>
              </a:rPr>
              <a:t>One of the 6 classical languages of India</a:t>
            </a:r>
          </a:p>
          <a:p>
            <a:pPr>
              <a:lnSpc>
                <a:spcPct val="90000"/>
              </a:lnSpc>
            </a:pPr>
            <a:r>
              <a:rPr lang="en-US" dirty="0">
                <a:latin typeface="Bierstadt" panose="020B0004020202020204" pitchFamily="34" charset="0"/>
              </a:rPr>
              <a:t>14</a:t>
            </a:r>
            <a:r>
              <a:rPr lang="en-US" baseline="30000" dirty="0">
                <a:latin typeface="Bierstadt" panose="020B0004020202020204" pitchFamily="34" charset="0"/>
              </a:rPr>
              <a:t>th</a:t>
            </a:r>
            <a:r>
              <a:rPr lang="en-US" dirty="0">
                <a:latin typeface="Bierstadt" panose="020B0004020202020204" pitchFamily="34" charset="0"/>
              </a:rPr>
              <a:t> most spoken language in the world</a:t>
            </a:r>
          </a:p>
          <a:p>
            <a:pPr>
              <a:lnSpc>
                <a:spcPct val="90000"/>
              </a:lnSpc>
            </a:pPr>
            <a:r>
              <a:rPr lang="en-US" dirty="0">
                <a:latin typeface="Bierstadt" panose="020B0004020202020204" pitchFamily="34" charset="0"/>
              </a:rPr>
              <a:t>96 million native speakers</a:t>
            </a:r>
          </a:p>
          <a:p>
            <a:pPr>
              <a:lnSpc>
                <a:spcPct val="90000"/>
              </a:lnSpc>
            </a:pPr>
            <a:r>
              <a:rPr lang="en-US" dirty="0">
                <a:latin typeface="Bierstadt" panose="020B0004020202020204" pitchFamily="34" charset="0"/>
              </a:rPr>
              <a:t>Dravidian language family</a:t>
            </a:r>
          </a:p>
          <a:p>
            <a:pPr>
              <a:lnSpc>
                <a:spcPct val="90000"/>
              </a:lnSpc>
            </a:pPr>
            <a:r>
              <a:rPr lang="en-US" dirty="0">
                <a:latin typeface="Bierstadt" panose="020B0004020202020204" pitchFamily="34" charset="0"/>
              </a:rPr>
              <a:t>Native to Andhra Pradesh &amp; Telangana</a:t>
            </a:r>
          </a:p>
          <a:p>
            <a:pPr>
              <a:lnSpc>
                <a:spcPct val="90000"/>
              </a:lnSpc>
            </a:pPr>
            <a:r>
              <a:rPr lang="en-US" dirty="0">
                <a:latin typeface="Bierstadt" panose="020B0004020202020204" pitchFamily="34" charset="0"/>
              </a:rPr>
              <a:t>Diaspora has taken it around the globe, thanks to software developers (my folks love math, software, movies and staying understated)</a:t>
            </a:r>
          </a:p>
          <a:p>
            <a:pPr>
              <a:lnSpc>
                <a:spcPct val="90000"/>
              </a:lnSpc>
            </a:pPr>
            <a:r>
              <a:rPr lang="en-US" dirty="0">
                <a:latin typeface="Bierstadt" panose="020B0004020202020204" pitchFamily="34" charset="0"/>
              </a:rPr>
              <a:t>A Credentialed Community Language (CCL) in Australia</a:t>
            </a:r>
          </a:p>
        </p:txBody>
      </p:sp>
      <p:pic>
        <p:nvPicPr>
          <p:cNvPr id="1026" name="Picture 2" descr="undefined">
            <a:extLst>
              <a:ext uri="{FF2B5EF4-FFF2-40B4-BE49-F238E27FC236}">
                <a16:creationId xmlns:a16="http://schemas.microsoft.com/office/drawing/2014/main" id="{6F05C0C1-8F12-8355-2DA9-CE89D5E3FE4D}"/>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tretch>
            <a:fillRect/>
          </a:stretch>
        </p:blipFill>
        <p:spPr bwMode="auto">
          <a:xfrm>
            <a:off x="5561869" y="451720"/>
            <a:ext cx="5410931" cy="5607183"/>
          </a:xfrm>
          <a:prstGeom prst="rect">
            <a:avLst/>
          </a:prstGeom>
          <a:noFill/>
          <a:extLst>
            <a:ext uri="{909E8E84-426E-40DD-AFC4-6F175D3DCCD1}">
              <a14:hiddenFill xmlns:a14="http://schemas.microsoft.com/office/drawing/2010/main">
                <a:solidFill>
                  <a:srgbClr val="FFFFFF"/>
                </a:solidFill>
              </a14:hiddenFill>
            </a:ext>
          </a:extLst>
        </p:spPr>
      </p:pic>
      <p:sp>
        <p:nvSpPr>
          <p:cNvPr id="1067"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B2878DF-D5C2-32A9-CA0A-8B6357770403}"/>
              </a:ext>
            </a:extLst>
          </p:cNvPr>
          <p:cNvSpPr txBox="1"/>
          <p:nvPr/>
        </p:nvSpPr>
        <p:spPr>
          <a:xfrm>
            <a:off x="5561869" y="6356503"/>
            <a:ext cx="5907386" cy="230832"/>
          </a:xfrm>
          <a:prstGeom prst="rect">
            <a:avLst/>
          </a:prstGeom>
          <a:noFill/>
        </p:spPr>
        <p:txBody>
          <a:bodyPr wrap="none" rtlCol="0">
            <a:spAutoFit/>
          </a:bodyPr>
          <a:lstStyle/>
          <a:p>
            <a:r>
              <a:rPr lang="en-US" sz="900" dirty="0"/>
              <a:t>By </a:t>
            </a:r>
            <a:r>
              <a:rPr lang="en-US" sz="900" dirty="0" err="1"/>
              <a:t>Noahedits</a:t>
            </a:r>
            <a:r>
              <a:rPr lang="en-US" sz="900" dirty="0"/>
              <a:t> - Own work, CC BY-SA 4.0, https://</a:t>
            </a:r>
            <a:r>
              <a:rPr lang="en-US" sz="900" dirty="0" err="1"/>
              <a:t>commons.wikimedia.org</a:t>
            </a:r>
            <a:r>
              <a:rPr lang="en-US" sz="900" dirty="0"/>
              <a:t>/w/</a:t>
            </a:r>
            <a:r>
              <a:rPr lang="en-US" sz="900" dirty="0" err="1"/>
              <a:t>index.php?curid</a:t>
            </a:r>
            <a:r>
              <a:rPr lang="en-US" sz="900" dirty="0"/>
              <a:t>=86838148</a:t>
            </a:r>
          </a:p>
        </p:txBody>
      </p:sp>
    </p:spTree>
    <p:extLst>
      <p:ext uri="{BB962C8B-B14F-4D97-AF65-F5344CB8AC3E}">
        <p14:creationId xmlns:p14="http://schemas.microsoft.com/office/powerpoint/2010/main" val="2526191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210B3-CD04-391A-7835-2FE3E52F6E17}"/>
              </a:ext>
            </a:extLst>
          </p:cNvPr>
          <p:cNvSpPr>
            <a:spLocks noGrp="1"/>
          </p:cNvSpPr>
          <p:nvPr>
            <p:ph type="title"/>
          </p:nvPr>
        </p:nvSpPr>
        <p:spPr>
          <a:xfrm>
            <a:off x="1825481" y="488337"/>
            <a:ext cx="8911687" cy="816383"/>
          </a:xfrm>
        </p:spPr>
        <p:txBody>
          <a:bodyPr/>
          <a:lstStyle/>
          <a:p>
            <a:r>
              <a:rPr lang="en-US" dirty="0"/>
              <a:t>History of Telugu</a:t>
            </a:r>
          </a:p>
        </p:txBody>
      </p:sp>
      <p:sp>
        <p:nvSpPr>
          <p:cNvPr id="3" name="Content Placeholder 2">
            <a:extLst>
              <a:ext uri="{FF2B5EF4-FFF2-40B4-BE49-F238E27FC236}">
                <a16:creationId xmlns:a16="http://schemas.microsoft.com/office/drawing/2014/main" id="{1727BC46-A8E5-E014-555A-309E331DFAEC}"/>
              </a:ext>
            </a:extLst>
          </p:cNvPr>
          <p:cNvSpPr>
            <a:spLocks noGrp="1"/>
          </p:cNvSpPr>
          <p:nvPr>
            <p:ph sz="half" idx="1"/>
          </p:nvPr>
        </p:nvSpPr>
        <p:spPr>
          <a:xfrm>
            <a:off x="1683501" y="1429154"/>
            <a:ext cx="4839204" cy="4472618"/>
          </a:xfrm>
        </p:spPr>
        <p:txBody>
          <a:bodyPr>
            <a:normAutofit fontScale="92500" lnSpcReduction="20000"/>
          </a:bodyPr>
          <a:lstStyle/>
          <a:p>
            <a:r>
              <a:rPr lang="en-US" dirty="0">
                <a:latin typeface="Bierstadt" panose="020B0004020202020204" pitchFamily="34" charset="0"/>
              </a:rPr>
              <a:t>Split from proto-Dravidian at 1000 BC, first rock inscription dates from 4</a:t>
            </a:r>
            <a:r>
              <a:rPr lang="en-US" baseline="30000" dirty="0">
                <a:latin typeface="Bierstadt" panose="020B0004020202020204" pitchFamily="34" charset="0"/>
              </a:rPr>
              <a:t>th</a:t>
            </a:r>
            <a:r>
              <a:rPr lang="en-US" dirty="0">
                <a:latin typeface="Bierstadt" panose="020B0004020202020204" pitchFamily="34" charset="0"/>
              </a:rPr>
              <a:t> century BC.</a:t>
            </a:r>
          </a:p>
          <a:p>
            <a:r>
              <a:rPr lang="en-US" dirty="0" err="1">
                <a:latin typeface="Bierstadt" panose="020B0004020202020204" pitchFamily="34" charset="0"/>
              </a:rPr>
              <a:t>Megasthenes</a:t>
            </a:r>
            <a:r>
              <a:rPr lang="en-US" dirty="0">
                <a:latin typeface="Bierstadt" panose="020B0004020202020204" pitchFamily="34" charset="0"/>
              </a:rPr>
              <a:t>, the Greek Seleucid ambassador to India in the 4</a:t>
            </a:r>
            <a:r>
              <a:rPr lang="en-US" baseline="30000" dirty="0">
                <a:latin typeface="Bierstadt" panose="020B0004020202020204" pitchFamily="34" charset="0"/>
              </a:rPr>
              <a:t>th</a:t>
            </a:r>
            <a:r>
              <a:rPr lang="en-US" dirty="0">
                <a:latin typeface="Bierstadt" panose="020B0004020202020204" pitchFamily="34" charset="0"/>
              </a:rPr>
              <a:t> century BC, in his </a:t>
            </a:r>
            <a:r>
              <a:rPr lang="en-US" i="1" dirty="0">
                <a:latin typeface="Bierstadt" panose="020B0004020202020204" pitchFamily="34" charset="0"/>
              </a:rPr>
              <a:t>Indica </a:t>
            </a:r>
            <a:r>
              <a:rPr lang="en-US" dirty="0">
                <a:latin typeface="Bierstadt" panose="020B0004020202020204" pitchFamily="34" charset="0"/>
              </a:rPr>
              <a:t>mentions that Andhras living between the Krishna and Godavari rivers were tall with long hair and were militarily very strong with several fortified cities.</a:t>
            </a:r>
          </a:p>
          <a:p>
            <a:r>
              <a:rPr lang="en-US" dirty="0">
                <a:latin typeface="Bierstadt" panose="020B0004020202020204" pitchFamily="34" charset="0"/>
              </a:rPr>
              <a:t>Inscriptions found as far away as Indonesia and Myanmar, recalling a golden age of South Indian and South-east Asian maritime heritage. Languages like Thai, Lao and Khmer were deeply influenced by old Indian languages. </a:t>
            </a:r>
          </a:p>
          <a:p>
            <a:r>
              <a:rPr lang="en-US" dirty="0">
                <a:latin typeface="Bierstadt" panose="020B0004020202020204" pitchFamily="34" charset="0"/>
              </a:rPr>
              <a:t>Language of high culture and strong contributor to the Carnatic music tradition (India has 2 music traditions, one South Indian Carnatic and the other North Indian Hindustani).</a:t>
            </a:r>
          </a:p>
        </p:txBody>
      </p:sp>
      <p:pic>
        <p:nvPicPr>
          <p:cNvPr id="3074" name="Picture 2">
            <a:extLst>
              <a:ext uri="{FF2B5EF4-FFF2-40B4-BE49-F238E27FC236}">
                <a16:creationId xmlns:a16="http://schemas.microsoft.com/office/drawing/2014/main" id="{15149F18-9EE0-56E2-2870-DDB0098C0F1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0123714" y="3872625"/>
            <a:ext cx="1681843" cy="24891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F77A9CE-D4A1-8844-7DC3-3E89D995D5A0}"/>
              </a:ext>
            </a:extLst>
          </p:cNvPr>
          <p:cNvPicPr>
            <a:picLocks noChangeAspect="1"/>
          </p:cNvPicPr>
          <p:nvPr/>
        </p:nvPicPr>
        <p:blipFill>
          <a:blip r:embed="rId4"/>
          <a:stretch>
            <a:fillRect/>
          </a:stretch>
        </p:blipFill>
        <p:spPr>
          <a:xfrm>
            <a:off x="6738512" y="370596"/>
            <a:ext cx="5039484" cy="3450293"/>
          </a:xfrm>
          <a:prstGeom prst="rect">
            <a:avLst/>
          </a:prstGeom>
        </p:spPr>
      </p:pic>
      <p:pic>
        <p:nvPicPr>
          <p:cNvPr id="7170" name="Picture 2" descr="The Ancient Languages of Indonesia | by Medieval Indonesia ...">
            <a:extLst>
              <a:ext uri="{FF2B5EF4-FFF2-40B4-BE49-F238E27FC236}">
                <a16:creationId xmlns:a16="http://schemas.microsoft.com/office/drawing/2014/main" id="{197227C9-8019-3069-5555-A2A6A0D240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674" b="38824"/>
          <a:stretch>
            <a:fillRect/>
          </a:stretch>
        </p:blipFill>
        <p:spPr bwMode="auto">
          <a:xfrm>
            <a:off x="6738512" y="3851529"/>
            <a:ext cx="3385202" cy="2510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064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83C6A-06B4-79AB-169E-EEEFB4C13C05}"/>
              </a:ext>
            </a:extLst>
          </p:cNvPr>
          <p:cNvSpPr>
            <a:spLocks noGrp="1"/>
          </p:cNvSpPr>
          <p:nvPr>
            <p:ph type="title"/>
          </p:nvPr>
        </p:nvSpPr>
        <p:spPr>
          <a:xfrm>
            <a:off x="1969760" y="624110"/>
            <a:ext cx="9534852" cy="1280890"/>
          </a:xfrm>
        </p:spPr>
        <p:txBody>
          <a:bodyPr>
            <a:normAutofit/>
          </a:bodyPr>
          <a:lstStyle/>
          <a:p>
            <a:r>
              <a:rPr lang="en-US" sz="3200" dirty="0"/>
              <a:t>Evolved through a 1000 years of Literature</a:t>
            </a:r>
          </a:p>
        </p:txBody>
      </p:sp>
      <p:sp>
        <p:nvSpPr>
          <p:cNvPr id="4" name="Content Placeholder 3">
            <a:extLst>
              <a:ext uri="{FF2B5EF4-FFF2-40B4-BE49-F238E27FC236}">
                <a16:creationId xmlns:a16="http://schemas.microsoft.com/office/drawing/2014/main" id="{620AAA20-4D8A-16EB-21DD-34A3B99321A0}"/>
              </a:ext>
            </a:extLst>
          </p:cNvPr>
          <p:cNvSpPr>
            <a:spLocks noGrp="1"/>
          </p:cNvSpPr>
          <p:nvPr>
            <p:ph sz="half" idx="2"/>
          </p:nvPr>
        </p:nvSpPr>
        <p:spPr>
          <a:xfrm>
            <a:off x="7190748" y="1905000"/>
            <a:ext cx="4313864" cy="3777622"/>
          </a:xfrm>
        </p:spPr>
        <p:txBody>
          <a:bodyPr>
            <a:normAutofit fontScale="85000" lnSpcReduction="20000"/>
          </a:bodyPr>
          <a:lstStyle/>
          <a:p>
            <a:r>
              <a:rPr lang="en-US" dirty="0">
                <a:latin typeface="Bierstadt" panose="020B0004020202020204" pitchFamily="34" charset="0"/>
              </a:rPr>
              <a:t>Many kingly dynasties like the Satavahanas, </a:t>
            </a:r>
            <a:r>
              <a:rPr lang="en-US" dirty="0" err="1">
                <a:latin typeface="Bierstadt" panose="020B0004020202020204" pitchFamily="34" charset="0"/>
              </a:rPr>
              <a:t>Ikshvakus</a:t>
            </a:r>
            <a:r>
              <a:rPr lang="en-US" dirty="0">
                <a:latin typeface="Bierstadt" panose="020B0004020202020204" pitchFamily="34" charset="0"/>
              </a:rPr>
              <a:t> and </a:t>
            </a:r>
            <a:r>
              <a:rPr lang="en-US" dirty="0" err="1">
                <a:latin typeface="Bierstadt" panose="020B0004020202020204" pitchFamily="34" charset="0"/>
              </a:rPr>
              <a:t>Kaktiyas</a:t>
            </a:r>
            <a:r>
              <a:rPr lang="en-US" dirty="0">
                <a:latin typeface="Bierstadt" panose="020B0004020202020204" pitchFamily="34" charset="0"/>
              </a:rPr>
              <a:t>, zenith at the </a:t>
            </a:r>
            <a:r>
              <a:rPr lang="en-US" dirty="0" err="1">
                <a:latin typeface="Bierstadt" panose="020B0004020202020204" pitchFamily="34" charset="0"/>
              </a:rPr>
              <a:t>Vijayanagara</a:t>
            </a:r>
            <a:r>
              <a:rPr lang="en-US" dirty="0">
                <a:latin typeface="Bierstadt" panose="020B0004020202020204" pitchFamily="34" charset="0"/>
              </a:rPr>
              <a:t> empire of King Sri Krishnadeva Raya (1509-1529), a very generous patron of arts, someone who is as fondly remembered as King Arthur or Robin Hood might be elsewhere.</a:t>
            </a:r>
          </a:p>
          <a:p>
            <a:r>
              <a:rPr lang="en-US" dirty="0">
                <a:latin typeface="Bierstadt" panose="020B0004020202020204" pitchFamily="34" charset="0"/>
              </a:rPr>
              <a:t>Literature and poetry flourished in both Hindu and Buddhist tradition. </a:t>
            </a:r>
          </a:p>
          <a:p>
            <a:r>
              <a:rPr lang="en-US" dirty="0">
                <a:latin typeface="Bierstadt" panose="020B0004020202020204" pitchFamily="34" charset="0"/>
              </a:rPr>
              <a:t>Once when I was younger, poetry and oral prose recitals were very common even at village-levels but it’s turning a bit rare of late. You wouldn’t be considered civilized if you couldn’t quote </a:t>
            </a:r>
            <a:r>
              <a:rPr lang="en-US" dirty="0" err="1">
                <a:latin typeface="Bierstadt" panose="020B0004020202020204" pitchFamily="34" charset="0"/>
              </a:rPr>
              <a:t>atleast</a:t>
            </a:r>
            <a:r>
              <a:rPr lang="en-US" dirty="0">
                <a:latin typeface="Bierstadt" panose="020B0004020202020204" pitchFamily="34" charset="0"/>
              </a:rPr>
              <a:t> a few poems.</a:t>
            </a:r>
          </a:p>
          <a:p>
            <a:r>
              <a:rPr lang="en-US" dirty="0">
                <a:latin typeface="Bierstadt" panose="020B0004020202020204" pitchFamily="34" charset="0"/>
              </a:rPr>
              <a:t>If you ask me, the floweriness gets overdone sometimes!  What sounds like a charming word-play in Telugu can come across as verbose and over the top in English.</a:t>
            </a:r>
          </a:p>
        </p:txBody>
      </p:sp>
      <p:pic>
        <p:nvPicPr>
          <p:cNvPr id="4102" name="Picture 6" descr="Fans rejoice as Balakrishna's 'Aditya 369' time-travel epic returns to theaters">
            <a:extLst>
              <a:ext uri="{FF2B5EF4-FFF2-40B4-BE49-F238E27FC236}">
                <a16:creationId xmlns:a16="http://schemas.microsoft.com/office/drawing/2014/main" id="{6476B9ED-EF60-C2F7-84A7-6979C5B49A2D}"/>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030213" y="1706896"/>
            <a:ext cx="4121673" cy="23081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3346104-E4AC-5E5E-960A-70B109E210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8663" y="3781058"/>
            <a:ext cx="3270441" cy="245283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0BB144C-8D14-0148-4514-9BC2DE8EDDFB}"/>
              </a:ext>
            </a:extLst>
          </p:cNvPr>
          <p:cNvSpPr txBox="1"/>
          <p:nvPr/>
        </p:nvSpPr>
        <p:spPr>
          <a:xfrm>
            <a:off x="1478071" y="4110232"/>
            <a:ext cx="1934438" cy="2123658"/>
          </a:xfrm>
          <a:prstGeom prst="rect">
            <a:avLst/>
          </a:prstGeom>
          <a:noFill/>
        </p:spPr>
        <p:txBody>
          <a:bodyPr wrap="square" rtlCol="0">
            <a:spAutoFit/>
          </a:bodyPr>
          <a:lstStyle/>
          <a:p>
            <a:r>
              <a:rPr lang="en-US" sz="1200" b="1" dirty="0"/>
              <a:t>King Krishnadeva Raya and his witty court jester Tenali Rama have inspired countless stories of wit and social justice in India. Historically, both were authors of repute, along with the other literary giants sponsored by the king.</a:t>
            </a:r>
          </a:p>
        </p:txBody>
      </p:sp>
    </p:spTree>
    <p:extLst>
      <p:ext uri="{BB962C8B-B14F-4D97-AF65-F5344CB8AC3E}">
        <p14:creationId xmlns:p14="http://schemas.microsoft.com/office/powerpoint/2010/main" val="646058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4105" name="Group 4104">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4106"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4107"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4108"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4109"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4110"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4111"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4112"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4113"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4114"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4115"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4116"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4117"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4119" name="Group 4118">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4120"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4121"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4122"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4123"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4124"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4125"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4126"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4127"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4128"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4129"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4130"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4131"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4133" name="Rectangle 4132">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35"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4137" name="Rectangle 4136">
            <a:extLst>
              <a:ext uri="{FF2B5EF4-FFF2-40B4-BE49-F238E27FC236}">
                <a16:creationId xmlns:a16="http://schemas.microsoft.com/office/drawing/2014/main" id="{B2EC7880-C5D9-40A8-A6B0-3198AD07A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4619543" cy="6854038"/>
          </a:xfrm>
          <a:prstGeom prst="rect">
            <a:avLst/>
          </a:prstGeom>
          <a:solidFill>
            <a:schemeClr val="tx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1E3F03-D497-6E8A-9163-5599284ADD5F}"/>
              </a:ext>
            </a:extLst>
          </p:cNvPr>
          <p:cNvSpPr>
            <a:spLocks noGrp="1"/>
          </p:cNvSpPr>
          <p:nvPr>
            <p:ph type="title"/>
          </p:nvPr>
        </p:nvSpPr>
        <p:spPr>
          <a:xfrm>
            <a:off x="649224" y="645106"/>
            <a:ext cx="3650279" cy="1259894"/>
          </a:xfrm>
        </p:spPr>
        <p:txBody>
          <a:bodyPr vert="horz" lIns="91440" tIns="45720" rIns="91440" bIns="45720" rtlCol="0" anchor="t">
            <a:normAutofit/>
          </a:bodyPr>
          <a:lstStyle/>
          <a:p>
            <a:r>
              <a:rPr lang="en-US" dirty="0"/>
              <a:t>Telugu language</a:t>
            </a:r>
          </a:p>
        </p:txBody>
      </p:sp>
      <p:pic>
        <p:nvPicPr>
          <p:cNvPr id="4098" name="Picture 2" descr="Pesarattu ">
            <a:extLst>
              <a:ext uri="{FF2B5EF4-FFF2-40B4-BE49-F238E27FC236}">
                <a16:creationId xmlns:a16="http://schemas.microsoft.com/office/drawing/2014/main" id="{BC34B2FC-9F1E-C9E4-BF7C-78EB1F9807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063" r="20967"/>
          <a:stretch>
            <a:fillRect/>
          </a:stretch>
        </p:blipFill>
        <p:spPr bwMode="auto">
          <a:xfrm>
            <a:off x="4619543" y="10"/>
            <a:ext cx="757245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27336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127" name="Group 5126">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5128"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5129"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5130"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5131"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5132"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5133"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5134"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5135"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5136"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5137"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5138"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5139"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5141" name="Group 5140">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5142"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5143"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5144"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5145"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5146"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5147"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5148"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5149"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5150"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5151"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5152"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5153"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5155" name="Rectangle 5154">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57"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2" name="Title 1">
            <a:extLst>
              <a:ext uri="{FF2B5EF4-FFF2-40B4-BE49-F238E27FC236}">
                <a16:creationId xmlns:a16="http://schemas.microsoft.com/office/drawing/2014/main" id="{E29DACFA-23C3-61A1-93E7-36161C8F7369}"/>
              </a:ext>
            </a:extLst>
          </p:cNvPr>
          <p:cNvSpPr>
            <a:spLocks noGrp="1"/>
          </p:cNvSpPr>
          <p:nvPr>
            <p:ph type="title"/>
          </p:nvPr>
        </p:nvSpPr>
        <p:spPr>
          <a:xfrm>
            <a:off x="2592926" y="624110"/>
            <a:ext cx="4790008" cy="1280890"/>
          </a:xfrm>
        </p:spPr>
        <p:txBody>
          <a:bodyPr vert="horz" lIns="91440" tIns="45720" rIns="91440" bIns="45720" rtlCol="0" anchor="t">
            <a:normAutofit/>
          </a:bodyPr>
          <a:lstStyle/>
          <a:p>
            <a:r>
              <a:rPr lang="en-US" sz="3200" dirty="0"/>
              <a:t>Telugu as a language</a:t>
            </a:r>
          </a:p>
        </p:txBody>
      </p:sp>
      <p:sp>
        <p:nvSpPr>
          <p:cNvPr id="3" name="Content Placeholder 2">
            <a:extLst>
              <a:ext uri="{FF2B5EF4-FFF2-40B4-BE49-F238E27FC236}">
                <a16:creationId xmlns:a16="http://schemas.microsoft.com/office/drawing/2014/main" id="{BE792DFA-9647-9398-4D9D-15E3D482CB94}"/>
              </a:ext>
            </a:extLst>
          </p:cNvPr>
          <p:cNvSpPr>
            <a:spLocks noGrp="1"/>
          </p:cNvSpPr>
          <p:nvPr>
            <p:ph sz="half" idx="1"/>
          </p:nvPr>
        </p:nvSpPr>
        <p:spPr>
          <a:xfrm>
            <a:off x="2040582" y="1971171"/>
            <a:ext cx="4802188" cy="3870755"/>
          </a:xfrm>
        </p:spPr>
        <p:txBody>
          <a:bodyPr vert="horz" lIns="91440" tIns="45720" rIns="91440" bIns="45720" rtlCol="0">
            <a:normAutofit fontScale="55000" lnSpcReduction="20000"/>
          </a:bodyPr>
          <a:lstStyle/>
          <a:p>
            <a:pPr>
              <a:lnSpc>
                <a:spcPct val="90000"/>
              </a:lnSpc>
            </a:pPr>
            <a:r>
              <a:rPr lang="en-US" sz="3300" dirty="0">
                <a:latin typeface="Bierstadt" panose="020B0004020202020204" pitchFamily="34" charset="0"/>
              </a:rPr>
              <a:t>Highly agglutinative, words can stack together in chained suffixes and prefixes to form highly nuanced words.</a:t>
            </a:r>
          </a:p>
          <a:p>
            <a:pPr>
              <a:lnSpc>
                <a:spcPct val="90000"/>
              </a:lnSpc>
            </a:pPr>
            <a:r>
              <a:rPr lang="en-US" sz="3300" dirty="0">
                <a:latin typeface="Bierstadt" panose="020B0004020202020204" pitchFamily="34" charset="0"/>
              </a:rPr>
              <a:t>There are native words and there are words loaned from Sanskrit, so something might have two words for it, a rough-sounding native one and a sweet-sounding classical one. </a:t>
            </a:r>
          </a:p>
          <a:p>
            <a:pPr marL="0" indent="0">
              <a:lnSpc>
                <a:spcPct val="90000"/>
              </a:lnSpc>
              <a:buNone/>
            </a:pPr>
            <a:r>
              <a:rPr lang="en-US" sz="3300" dirty="0">
                <a:latin typeface="Bierstadt" panose="020B0004020202020204" pitchFamily="34" charset="0"/>
              </a:rPr>
              <a:t>       (</a:t>
            </a:r>
            <a:r>
              <a:rPr lang="en-US" sz="3300" dirty="0" err="1">
                <a:latin typeface="Bierstadt" panose="020B0004020202020204" pitchFamily="34" charset="0"/>
              </a:rPr>
              <a:t>buva</a:t>
            </a:r>
            <a:r>
              <a:rPr lang="en-US" sz="3300" dirty="0">
                <a:latin typeface="Bierstadt" panose="020B0004020202020204" pitchFamily="34" charset="0"/>
              </a:rPr>
              <a:t>/</a:t>
            </a:r>
            <a:r>
              <a:rPr lang="en-US" sz="3300" dirty="0" err="1">
                <a:latin typeface="Bierstadt" panose="020B0004020202020204" pitchFamily="34" charset="0"/>
              </a:rPr>
              <a:t>truva</a:t>
            </a:r>
            <a:r>
              <a:rPr lang="en-US" sz="3300" dirty="0">
                <a:latin typeface="Bierstadt" panose="020B0004020202020204" pitchFamily="34" charset="0"/>
              </a:rPr>
              <a:t> -&gt; </a:t>
            </a:r>
            <a:r>
              <a:rPr lang="en-US" sz="3300" dirty="0" err="1">
                <a:latin typeface="Bierstadt" panose="020B0004020202020204" pitchFamily="34" charset="0"/>
              </a:rPr>
              <a:t>annamu</a:t>
            </a:r>
            <a:r>
              <a:rPr lang="en-US" sz="3300" dirty="0">
                <a:latin typeface="Bierstadt" panose="020B0004020202020204" pitchFamily="34" charset="0"/>
              </a:rPr>
              <a:t>/</a:t>
            </a:r>
            <a:r>
              <a:rPr lang="en-US" sz="3300" dirty="0" err="1">
                <a:latin typeface="Bierstadt" panose="020B0004020202020204" pitchFamily="34" charset="0"/>
              </a:rPr>
              <a:t>neeru</a:t>
            </a:r>
            <a:r>
              <a:rPr lang="en-US" sz="3300" dirty="0">
                <a:latin typeface="Bierstadt" panose="020B0004020202020204" pitchFamily="34" charset="0"/>
              </a:rPr>
              <a:t>)</a:t>
            </a:r>
          </a:p>
          <a:p>
            <a:pPr>
              <a:lnSpc>
                <a:spcPct val="90000"/>
              </a:lnSpc>
            </a:pPr>
            <a:r>
              <a:rPr lang="en-US" sz="3300" dirty="0">
                <a:latin typeface="Bierstadt" panose="020B0004020202020204" pitchFamily="34" charset="0"/>
              </a:rPr>
              <a:t>The classical version usually exists in literature, the everyday version people use is easier on the brain and tongue, though not as poetic.</a:t>
            </a:r>
          </a:p>
          <a:p>
            <a:pPr>
              <a:lnSpc>
                <a:spcPct val="90000"/>
              </a:lnSpc>
            </a:pPr>
            <a:r>
              <a:rPr lang="en-US" sz="3300" dirty="0">
                <a:latin typeface="Bierstadt" panose="020B0004020202020204" pitchFamily="34" charset="0"/>
              </a:rPr>
              <a:t>Very expressive in nuance like most Asian languages.</a:t>
            </a:r>
          </a:p>
          <a:p>
            <a:pPr marL="0" indent="0">
              <a:lnSpc>
                <a:spcPct val="90000"/>
              </a:lnSpc>
            </a:pPr>
            <a:endParaRPr lang="en-US" sz="1700" dirty="0"/>
          </a:p>
        </p:txBody>
      </p:sp>
      <p:sp>
        <p:nvSpPr>
          <p:cNvPr id="5" name="Content Placeholder 4">
            <a:extLst>
              <a:ext uri="{FF2B5EF4-FFF2-40B4-BE49-F238E27FC236}">
                <a16:creationId xmlns:a16="http://schemas.microsoft.com/office/drawing/2014/main" id="{BDF05E40-5721-39F5-929C-3C0A1E3BB9DD}"/>
              </a:ext>
            </a:extLst>
          </p:cNvPr>
          <p:cNvSpPr>
            <a:spLocks noGrp="1"/>
          </p:cNvSpPr>
          <p:nvPr>
            <p:ph sz="half" idx="2"/>
          </p:nvPr>
        </p:nvSpPr>
        <p:spPr>
          <a:xfrm>
            <a:off x="7800334" y="1689378"/>
            <a:ext cx="3914103" cy="4198299"/>
          </a:xfrm>
          <a:ln>
            <a:solidFill>
              <a:schemeClr val="accent5"/>
            </a:solidFill>
          </a:ln>
        </p:spPr>
        <p:txBody>
          <a:bodyPr>
            <a:normAutofit fontScale="55000" lnSpcReduction="20000"/>
          </a:bodyPr>
          <a:lstStyle/>
          <a:p>
            <a:pPr>
              <a:buFont typeface="Arial" panose="020B0604020202020204" pitchFamily="34" charset="0"/>
              <a:buChar char="•"/>
            </a:pPr>
            <a:endParaRPr lang="en-AU" dirty="0">
              <a:latin typeface="Bierstadt" panose="020B0004020202020204" pitchFamily="34" charset="0"/>
            </a:endParaRPr>
          </a:p>
          <a:p>
            <a:pPr>
              <a:buFont typeface="Arial" panose="020B0604020202020204" pitchFamily="34" charset="0"/>
              <a:buChar char="•"/>
            </a:pPr>
            <a:r>
              <a:rPr lang="te-IN" sz="2900" dirty="0">
                <a:latin typeface="Bierstadt" panose="020B0004020202020204" pitchFamily="34" charset="0"/>
              </a:rPr>
              <a:t>చేయటం</a:t>
            </a:r>
            <a:r>
              <a:rPr lang="en-AU" sz="2900" dirty="0">
                <a:latin typeface="Bierstadt" panose="020B0004020202020204" pitchFamily="34" charset="0"/>
              </a:rPr>
              <a:t> (to do)</a:t>
            </a:r>
          </a:p>
          <a:p>
            <a:pPr>
              <a:buFont typeface="Arial" panose="020B0604020202020204" pitchFamily="34" charset="0"/>
              <a:buChar char="•"/>
            </a:pPr>
            <a:r>
              <a:rPr lang="te-IN" sz="2900" dirty="0">
                <a:latin typeface="Bierstadt" panose="020B0004020202020204" pitchFamily="34" charset="0"/>
              </a:rPr>
              <a:t>చేయలేకపోయినవారికి</a:t>
            </a:r>
            <a:r>
              <a:rPr lang="en-AU" sz="2900" dirty="0">
                <a:latin typeface="Bierstadt" panose="020B0004020202020204" pitchFamily="34" charset="0"/>
              </a:rPr>
              <a:t> (addressed to those people who can’t do)</a:t>
            </a:r>
          </a:p>
          <a:p>
            <a:pPr>
              <a:buFont typeface="Arial" panose="020B0604020202020204" pitchFamily="34" charset="0"/>
              <a:buChar char="•"/>
            </a:pPr>
            <a:r>
              <a:rPr lang="te-IN" sz="2900" dirty="0">
                <a:latin typeface="Bierstadt" panose="020B0004020202020204" pitchFamily="34" charset="0"/>
              </a:rPr>
              <a:t>చేయలేకపారిపోయినవారికి</a:t>
            </a:r>
            <a:r>
              <a:rPr lang="en-AU" sz="2900" dirty="0">
                <a:latin typeface="Bierstadt" panose="020B0004020202020204" pitchFamily="34" charset="0"/>
              </a:rPr>
              <a:t> (addressed to those people who ran away because they couldn’t do)</a:t>
            </a:r>
          </a:p>
          <a:p>
            <a:pPr>
              <a:buFont typeface="Arial" panose="020B0604020202020204" pitchFamily="34" charset="0"/>
              <a:buChar char="•"/>
            </a:pPr>
            <a:endParaRPr lang="en-AU" sz="2900" dirty="0">
              <a:latin typeface="Bierstadt" panose="020B0004020202020204" pitchFamily="34" charset="0"/>
            </a:endParaRPr>
          </a:p>
          <a:p>
            <a:pPr marL="0" indent="0">
              <a:buNone/>
            </a:pPr>
            <a:r>
              <a:rPr lang="en-AU" sz="2900" dirty="0">
                <a:latin typeface="Bierstadt" panose="020B0004020202020204" pitchFamily="34" charset="0"/>
              </a:rPr>
              <a:t>Can get however long you like :/</a:t>
            </a:r>
          </a:p>
          <a:p>
            <a:pPr marL="0" indent="0">
              <a:buNone/>
            </a:pPr>
            <a:r>
              <a:rPr lang="te-IN" sz="2900" b="1" dirty="0"/>
              <a:t>ధూమచక్రశకటఆగమననిర్గమననివాసస్థలము</a:t>
            </a:r>
            <a:endParaRPr lang="en-AU" sz="2900" b="1" dirty="0"/>
          </a:p>
          <a:p>
            <a:pPr marL="0" indent="0">
              <a:buNone/>
            </a:pPr>
            <a:r>
              <a:rPr lang="en-AU" sz="2900" dirty="0" err="1">
                <a:latin typeface="Bierstadt" panose="020B0004020202020204" pitchFamily="34" charset="0"/>
              </a:rPr>
              <a:t>dhuma</a:t>
            </a:r>
            <a:r>
              <a:rPr lang="en-AU" sz="2900" dirty="0">
                <a:latin typeface="Bierstadt" panose="020B0004020202020204" pitchFamily="34" charset="0"/>
              </a:rPr>
              <a:t>-chakra-</a:t>
            </a:r>
            <a:r>
              <a:rPr lang="en-AU" sz="2900" dirty="0" err="1">
                <a:latin typeface="Bierstadt" panose="020B0004020202020204" pitchFamily="34" charset="0"/>
              </a:rPr>
              <a:t>sakata</a:t>
            </a:r>
            <a:r>
              <a:rPr lang="en-AU" sz="2900" dirty="0">
                <a:latin typeface="Bierstadt" panose="020B0004020202020204" pitchFamily="34" charset="0"/>
              </a:rPr>
              <a:t>-</a:t>
            </a:r>
            <a:r>
              <a:rPr lang="en-AU" sz="2900" dirty="0" err="1">
                <a:latin typeface="Bierstadt" panose="020B0004020202020204" pitchFamily="34" charset="0"/>
              </a:rPr>
              <a:t>agamana-nirgamana-nivasa-stalamu</a:t>
            </a:r>
            <a:endParaRPr lang="en-AU" sz="2900" dirty="0">
              <a:latin typeface="Bierstadt" panose="020B0004020202020204" pitchFamily="34" charset="0"/>
            </a:endParaRPr>
          </a:p>
          <a:p>
            <a:pPr marL="0" indent="0">
              <a:buNone/>
            </a:pPr>
            <a:r>
              <a:rPr lang="en-AU" sz="2900" dirty="0">
                <a:latin typeface="Bierstadt" panose="020B0004020202020204" pitchFamily="34" charset="0"/>
              </a:rPr>
              <a:t>Pretty long winded for a railway station, no one would even know what it meant….</a:t>
            </a:r>
            <a:br>
              <a:rPr lang="en-AU" sz="2900" dirty="0">
                <a:latin typeface="Bierstadt" panose="020B0004020202020204" pitchFamily="34" charset="0"/>
              </a:rPr>
            </a:br>
            <a:endParaRPr lang="en-US" sz="2900" dirty="0">
              <a:latin typeface="Bierstadt" panose="020B0004020202020204" pitchFamily="34" charset="0"/>
            </a:endParaRPr>
          </a:p>
        </p:txBody>
      </p:sp>
    </p:spTree>
    <p:extLst>
      <p:ext uri="{BB962C8B-B14F-4D97-AF65-F5344CB8AC3E}">
        <p14:creationId xmlns:p14="http://schemas.microsoft.com/office/powerpoint/2010/main" val="2796211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FC119-2794-2678-5023-65FCBBAA70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86F38A-C32B-24E0-8CAB-FED878ED4D4B}"/>
              </a:ext>
            </a:extLst>
          </p:cNvPr>
          <p:cNvSpPr>
            <a:spLocks noGrp="1"/>
          </p:cNvSpPr>
          <p:nvPr>
            <p:ph type="title"/>
          </p:nvPr>
        </p:nvSpPr>
        <p:spPr/>
        <p:txBody>
          <a:bodyPr/>
          <a:lstStyle/>
          <a:p>
            <a:r>
              <a:rPr lang="en-US"/>
              <a:t>Spoken Telugu</a:t>
            </a:r>
            <a:endParaRPr lang="en-US" dirty="0"/>
          </a:p>
        </p:txBody>
      </p:sp>
      <p:sp>
        <p:nvSpPr>
          <p:cNvPr id="3" name="Content Placeholder 2">
            <a:extLst>
              <a:ext uri="{FF2B5EF4-FFF2-40B4-BE49-F238E27FC236}">
                <a16:creationId xmlns:a16="http://schemas.microsoft.com/office/drawing/2014/main" id="{70235B00-2844-F46C-A98C-32C6D19E3B84}"/>
              </a:ext>
            </a:extLst>
          </p:cNvPr>
          <p:cNvSpPr>
            <a:spLocks noGrp="1"/>
          </p:cNvSpPr>
          <p:nvPr>
            <p:ph sz="half" idx="1"/>
          </p:nvPr>
        </p:nvSpPr>
        <p:spPr>
          <a:xfrm>
            <a:off x="2200905" y="1540188"/>
            <a:ext cx="4700936" cy="4536227"/>
          </a:xfrm>
        </p:spPr>
        <p:txBody>
          <a:bodyPr>
            <a:normAutofit fontScale="92500" lnSpcReduction="20000"/>
          </a:bodyPr>
          <a:lstStyle/>
          <a:p>
            <a:r>
              <a:rPr lang="en-US" dirty="0">
                <a:latin typeface="Bierstadt" panose="020B0004020202020204" pitchFamily="34" charset="0"/>
              </a:rPr>
              <a:t>Nearly all native words end in vowels and feel like they rhyme.</a:t>
            </a:r>
          </a:p>
          <a:p>
            <a:r>
              <a:rPr lang="en-US" dirty="0">
                <a:latin typeface="Bierstadt" panose="020B0004020202020204" pitchFamily="34" charset="0"/>
              </a:rPr>
              <a:t>Sounds quite flowing, has often been compared to Italian.</a:t>
            </a:r>
          </a:p>
          <a:p>
            <a:r>
              <a:rPr lang="en-US" dirty="0">
                <a:latin typeface="Bierstadt" panose="020B0004020202020204" pitchFamily="34" charset="0"/>
              </a:rPr>
              <a:t>Vowel harmony – vowels in the words change to match each other during </a:t>
            </a:r>
            <a:r>
              <a:rPr lang="en-US" dirty="0" err="1">
                <a:latin typeface="Bierstadt" panose="020B0004020202020204" pitchFamily="34" charset="0"/>
              </a:rPr>
              <a:t>agglutinisation</a:t>
            </a:r>
            <a:r>
              <a:rPr lang="en-US" dirty="0">
                <a:latin typeface="Bierstadt" panose="020B0004020202020204" pitchFamily="34" charset="0"/>
              </a:rPr>
              <a:t>. Unique feature!</a:t>
            </a:r>
          </a:p>
          <a:p>
            <a:pPr marL="0" indent="0">
              <a:buNone/>
            </a:pPr>
            <a:r>
              <a:rPr lang="en-US" dirty="0">
                <a:latin typeface="Bierstadt" panose="020B0004020202020204" pitchFamily="34" charset="0"/>
              </a:rPr>
              <a:t>      </a:t>
            </a:r>
            <a:r>
              <a:rPr lang="en-US" dirty="0" err="1">
                <a:latin typeface="Bierstadt" panose="020B0004020202020204" pitchFamily="34" charset="0"/>
              </a:rPr>
              <a:t>pani</a:t>
            </a:r>
            <a:r>
              <a:rPr lang="en-US" dirty="0">
                <a:latin typeface="Bierstadt" panose="020B0004020202020204" pitchFamily="34" charset="0"/>
              </a:rPr>
              <a:t> (work)  -&gt; </a:t>
            </a:r>
            <a:r>
              <a:rPr lang="en-US" dirty="0" err="1">
                <a:latin typeface="Bierstadt" panose="020B0004020202020204" pitchFamily="34" charset="0"/>
              </a:rPr>
              <a:t>panulu</a:t>
            </a:r>
            <a:r>
              <a:rPr lang="en-US" dirty="0">
                <a:latin typeface="Bierstadt" panose="020B0004020202020204" pitchFamily="34" charset="0"/>
              </a:rPr>
              <a:t> (works)</a:t>
            </a:r>
          </a:p>
          <a:p>
            <a:r>
              <a:rPr lang="en-US" dirty="0">
                <a:latin typeface="Bierstadt" panose="020B0004020202020204" pitchFamily="34" charset="0"/>
              </a:rPr>
              <a:t>Phonetically very, very precise. One tiny change of sound and you’ll send all the mums around howling in laughter. Plus, they love tricking you into saying tongue twisters to get an opportunity to laugh.</a:t>
            </a:r>
          </a:p>
          <a:p>
            <a:pPr marL="0" indent="0">
              <a:buNone/>
            </a:pPr>
            <a:r>
              <a:rPr lang="en-AU" b="1" dirty="0"/>
              <a:t>      </a:t>
            </a:r>
            <a:r>
              <a:rPr lang="te-IN" b="1" dirty="0"/>
              <a:t>గాదెలోన కందిపప్పు గాదెకింద పందికొక్కు</a:t>
            </a:r>
            <a:r>
              <a:rPr lang="en-AU" b="1" dirty="0"/>
              <a:t>!</a:t>
            </a:r>
          </a:p>
          <a:p>
            <a:pPr marL="0" indent="0">
              <a:buNone/>
            </a:pPr>
            <a:r>
              <a:rPr lang="en-AU" b="1" dirty="0">
                <a:latin typeface="Bierstadt" panose="020B0004020202020204" pitchFamily="34" charset="0"/>
              </a:rPr>
              <a:t>      </a:t>
            </a:r>
            <a:r>
              <a:rPr lang="en-AU" dirty="0">
                <a:latin typeface="Bierstadt" panose="020B0004020202020204" pitchFamily="34" charset="0"/>
              </a:rPr>
              <a:t>(Lentils in the rooms, </a:t>
            </a:r>
          </a:p>
          <a:p>
            <a:pPr marL="0" indent="0">
              <a:buNone/>
            </a:pPr>
            <a:r>
              <a:rPr lang="en-AU" dirty="0">
                <a:latin typeface="Bierstadt" panose="020B0004020202020204" pitchFamily="34" charset="0"/>
              </a:rPr>
              <a:t>      bandicoots under the room </a:t>
            </a:r>
            <a:r>
              <a:rPr lang="en-AU" dirty="0">
                <a:latin typeface="Bierstadt" panose="020B0004020202020204" pitchFamily="34" charset="0"/>
                <a:sym typeface="Wingdings" pitchFamily="2" charset="2"/>
              </a:rPr>
              <a:t></a:t>
            </a:r>
            <a:r>
              <a:rPr lang="en-AU" dirty="0">
                <a:latin typeface="Bierstadt" panose="020B0004020202020204" pitchFamily="34" charset="0"/>
              </a:rPr>
              <a:t>)</a:t>
            </a:r>
            <a:endParaRPr lang="en-US" dirty="0">
              <a:latin typeface="Bierstadt" panose="020B0004020202020204" pitchFamily="34" charset="0"/>
            </a:endParaRPr>
          </a:p>
          <a:p>
            <a:pPr marL="0" indent="0">
              <a:buNone/>
            </a:pPr>
            <a:endParaRPr lang="en-US" dirty="0"/>
          </a:p>
          <a:p>
            <a:pPr marL="0" indent="0">
              <a:buNone/>
            </a:pPr>
            <a:endParaRPr lang="en-US" dirty="0"/>
          </a:p>
        </p:txBody>
      </p:sp>
      <p:pic>
        <p:nvPicPr>
          <p:cNvPr id="6" name="Content Placeholder 5">
            <a:extLst>
              <a:ext uri="{FF2B5EF4-FFF2-40B4-BE49-F238E27FC236}">
                <a16:creationId xmlns:a16="http://schemas.microsoft.com/office/drawing/2014/main" id="{C559B2FD-4165-C029-D963-3104D3F4FC1A}"/>
              </a:ext>
            </a:extLst>
          </p:cNvPr>
          <p:cNvPicPr>
            <a:picLocks noGrp="1" noChangeAspect="1"/>
          </p:cNvPicPr>
          <p:nvPr>
            <p:ph sz="half" idx="2"/>
          </p:nvPr>
        </p:nvPicPr>
        <p:blipFill>
          <a:blip r:embed="rId3"/>
          <a:stretch>
            <a:fillRect/>
          </a:stretch>
        </p:blipFill>
        <p:spPr>
          <a:xfrm>
            <a:off x="7400823" y="1737357"/>
            <a:ext cx="3894341" cy="3778250"/>
          </a:xfrm>
          <a:prstGeom prst="rect">
            <a:avLst/>
          </a:prstGeom>
        </p:spPr>
      </p:pic>
      <p:sp>
        <p:nvSpPr>
          <p:cNvPr id="4" name="TextBox 3">
            <a:extLst>
              <a:ext uri="{FF2B5EF4-FFF2-40B4-BE49-F238E27FC236}">
                <a16:creationId xmlns:a16="http://schemas.microsoft.com/office/drawing/2014/main" id="{9B625078-552C-D475-7586-BB78A3348F29}"/>
              </a:ext>
            </a:extLst>
          </p:cNvPr>
          <p:cNvSpPr txBox="1"/>
          <p:nvPr/>
        </p:nvSpPr>
        <p:spPr>
          <a:xfrm>
            <a:off x="7400823" y="5614751"/>
            <a:ext cx="3894341" cy="461665"/>
          </a:xfrm>
          <a:prstGeom prst="rect">
            <a:avLst/>
          </a:prstGeom>
          <a:noFill/>
        </p:spPr>
        <p:txBody>
          <a:bodyPr wrap="square" rtlCol="0">
            <a:spAutoFit/>
          </a:bodyPr>
          <a:lstStyle/>
          <a:p>
            <a:r>
              <a:rPr lang="en-US" sz="1200" b="1" dirty="0"/>
              <a:t>Yelling mums will tell you very precisely what they mean but they sure don’t sound that poetic…</a:t>
            </a:r>
          </a:p>
        </p:txBody>
      </p:sp>
    </p:spTree>
    <p:extLst>
      <p:ext uri="{BB962C8B-B14F-4D97-AF65-F5344CB8AC3E}">
        <p14:creationId xmlns:p14="http://schemas.microsoft.com/office/powerpoint/2010/main" val="3426665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AB73E711-4FB1-F1B3-6DFB-C715E26E510D}"/>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12"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13"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14"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15"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16"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17"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18"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19"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20"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21"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22"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24" name="Group 23">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26"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27"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28"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29"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30"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31"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32"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33"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34"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35"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36"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38" name="Rectangle 37">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2" name="Title 1">
            <a:extLst>
              <a:ext uri="{FF2B5EF4-FFF2-40B4-BE49-F238E27FC236}">
                <a16:creationId xmlns:a16="http://schemas.microsoft.com/office/drawing/2014/main" id="{5B39BF91-747B-0152-6D65-71C4B402C844}"/>
              </a:ext>
            </a:extLst>
          </p:cNvPr>
          <p:cNvSpPr>
            <a:spLocks noGrp="1"/>
          </p:cNvSpPr>
          <p:nvPr>
            <p:ph type="title"/>
          </p:nvPr>
        </p:nvSpPr>
        <p:spPr>
          <a:xfrm>
            <a:off x="2592926" y="624110"/>
            <a:ext cx="4790008" cy="1280890"/>
          </a:xfrm>
        </p:spPr>
        <p:txBody>
          <a:bodyPr vert="horz" lIns="91440" tIns="45720" rIns="91440" bIns="45720" rtlCol="0" anchor="t">
            <a:normAutofit/>
          </a:bodyPr>
          <a:lstStyle/>
          <a:p>
            <a:r>
              <a:rPr lang="en-US" dirty="0"/>
              <a:t>Telugu script</a:t>
            </a:r>
          </a:p>
        </p:txBody>
      </p:sp>
      <p:sp>
        <p:nvSpPr>
          <p:cNvPr id="4" name="Content Placeholder 3">
            <a:extLst>
              <a:ext uri="{FF2B5EF4-FFF2-40B4-BE49-F238E27FC236}">
                <a16:creationId xmlns:a16="http://schemas.microsoft.com/office/drawing/2014/main" id="{486FC23D-2FF7-730C-A141-8BAD2B0A2354}"/>
              </a:ext>
            </a:extLst>
          </p:cNvPr>
          <p:cNvSpPr>
            <a:spLocks noGrp="1"/>
          </p:cNvSpPr>
          <p:nvPr>
            <p:ph sz="half" idx="2"/>
          </p:nvPr>
        </p:nvSpPr>
        <p:spPr>
          <a:xfrm>
            <a:off x="2051317" y="1801359"/>
            <a:ext cx="4137677" cy="4199276"/>
          </a:xfrm>
        </p:spPr>
        <p:txBody>
          <a:bodyPr vert="horz" lIns="91440" tIns="45720" rIns="91440" bIns="45720" rtlCol="0">
            <a:normAutofit lnSpcReduction="10000"/>
          </a:bodyPr>
          <a:lstStyle/>
          <a:p>
            <a:pPr>
              <a:lnSpc>
                <a:spcPct val="90000"/>
              </a:lnSpc>
            </a:pPr>
            <a:r>
              <a:rPr lang="en-US" dirty="0">
                <a:latin typeface="Bierstadt" panose="020B0004020202020204" pitchFamily="34" charset="0"/>
              </a:rPr>
              <a:t>Phonetic, 52-56 characters</a:t>
            </a:r>
          </a:p>
          <a:p>
            <a:pPr>
              <a:lnSpc>
                <a:spcPct val="90000"/>
              </a:lnSpc>
            </a:pPr>
            <a:r>
              <a:rPr lang="en-US" dirty="0">
                <a:latin typeface="Bierstadt" panose="020B0004020202020204" pitchFamily="34" charset="0"/>
              </a:rPr>
              <a:t>Branched off Brahmi script</a:t>
            </a:r>
          </a:p>
          <a:p>
            <a:pPr>
              <a:lnSpc>
                <a:spcPct val="90000"/>
              </a:lnSpc>
            </a:pPr>
            <a:r>
              <a:rPr lang="en-US" dirty="0">
                <a:latin typeface="Bierstadt" panose="020B0004020202020204" pitchFamily="34" charset="0"/>
              </a:rPr>
              <a:t>Rounded and beautiful, curved letters. Hard angles in the letters would have meant tearing through the delicate dried palm leaves that used to be the classical writing material.</a:t>
            </a:r>
          </a:p>
          <a:p>
            <a:pPr>
              <a:lnSpc>
                <a:spcPct val="90000"/>
              </a:lnSpc>
            </a:pPr>
            <a:r>
              <a:rPr lang="en-US" dirty="0">
                <a:latin typeface="Bierstadt" panose="020B0004020202020204" pitchFamily="34" charset="0"/>
              </a:rPr>
              <a:t>Every written character is a syllable, can be modified with marks to signal the exact sound. </a:t>
            </a:r>
          </a:p>
          <a:p>
            <a:pPr>
              <a:lnSpc>
                <a:spcPct val="90000"/>
              </a:lnSpc>
            </a:pPr>
            <a:r>
              <a:rPr lang="en-US" dirty="0">
                <a:latin typeface="Bierstadt" panose="020B0004020202020204" pitchFamily="34" charset="0"/>
              </a:rPr>
              <a:t>"What You See Is What You Get" (WYSIWYG)</a:t>
            </a:r>
          </a:p>
          <a:p>
            <a:pPr>
              <a:lnSpc>
                <a:spcPct val="90000"/>
              </a:lnSpc>
            </a:pPr>
            <a:r>
              <a:rPr lang="en-US" dirty="0">
                <a:latin typeface="Bierstadt" panose="020B0004020202020204" pitchFamily="34" charset="0"/>
              </a:rPr>
              <a:t>Similar to Kannada but you will find similarities across the script family.</a:t>
            </a:r>
            <a:endParaRPr lang="en-US" dirty="0"/>
          </a:p>
        </p:txBody>
      </p:sp>
      <p:pic>
        <p:nvPicPr>
          <p:cNvPr id="2050" name="Picture 2" descr="Comment Image">
            <a:extLst>
              <a:ext uri="{FF2B5EF4-FFF2-40B4-BE49-F238E27FC236}">
                <a16:creationId xmlns:a16="http://schemas.microsoft.com/office/drawing/2014/main" id="{72E9A5C2-5ED5-8117-47F5-62563628BFF9}"/>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614348" y="865067"/>
            <a:ext cx="5438506" cy="5396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496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F613D0-8E51-3302-FAAD-5FAEDA0D84DE}"/>
              </a:ext>
            </a:extLst>
          </p:cNvPr>
          <p:cNvPicPr>
            <a:picLocks noChangeAspect="1"/>
          </p:cNvPicPr>
          <p:nvPr/>
        </p:nvPicPr>
        <p:blipFill>
          <a:blip r:embed="rId3"/>
          <a:stretch>
            <a:fillRect/>
          </a:stretch>
        </p:blipFill>
        <p:spPr>
          <a:xfrm>
            <a:off x="242629" y="185972"/>
            <a:ext cx="3056414" cy="5194234"/>
          </a:xfrm>
          <a:prstGeom prst="rect">
            <a:avLst/>
          </a:prstGeom>
        </p:spPr>
      </p:pic>
      <p:pic>
        <p:nvPicPr>
          <p:cNvPr id="3" name="Picture 2">
            <a:extLst>
              <a:ext uri="{FF2B5EF4-FFF2-40B4-BE49-F238E27FC236}">
                <a16:creationId xmlns:a16="http://schemas.microsoft.com/office/drawing/2014/main" id="{94758E71-D760-CD85-304A-9B184F717E2E}"/>
              </a:ext>
            </a:extLst>
          </p:cNvPr>
          <p:cNvPicPr>
            <a:picLocks noChangeAspect="1"/>
          </p:cNvPicPr>
          <p:nvPr/>
        </p:nvPicPr>
        <p:blipFill>
          <a:blip r:embed="rId4"/>
          <a:stretch>
            <a:fillRect/>
          </a:stretch>
        </p:blipFill>
        <p:spPr>
          <a:xfrm>
            <a:off x="3683005" y="360216"/>
            <a:ext cx="2565198" cy="2336881"/>
          </a:xfrm>
          <a:prstGeom prst="rect">
            <a:avLst/>
          </a:prstGeom>
        </p:spPr>
      </p:pic>
      <p:pic>
        <p:nvPicPr>
          <p:cNvPr id="4" name="Picture 3">
            <a:extLst>
              <a:ext uri="{FF2B5EF4-FFF2-40B4-BE49-F238E27FC236}">
                <a16:creationId xmlns:a16="http://schemas.microsoft.com/office/drawing/2014/main" id="{7C3B0E24-A012-0FA0-2BB2-EFC09A0D585C}"/>
              </a:ext>
            </a:extLst>
          </p:cNvPr>
          <p:cNvPicPr>
            <a:picLocks noChangeAspect="1"/>
          </p:cNvPicPr>
          <p:nvPr/>
        </p:nvPicPr>
        <p:blipFill>
          <a:blip r:embed="rId5"/>
          <a:stretch>
            <a:fillRect/>
          </a:stretch>
        </p:blipFill>
        <p:spPr>
          <a:xfrm>
            <a:off x="3683005" y="3197092"/>
            <a:ext cx="2561802" cy="3076450"/>
          </a:xfrm>
          <a:prstGeom prst="rect">
            <a:avLst/>
          </a:prstGeom>
        </p:spPr>
      </p:pic>
      <p:pic>
        <p:nvPicPr>
          <p:cNvPr id="5" name="Picture 4">
            <a:extLst>
              <a:ext uri="{FF2B5EF4-FFF2-40B4-BE49-F238E27FC236}">
                <a16:creationId xmlns:a16="http://schemas.microsoft.com/office/drawing/2014/main" id="{0523160C-86C2-AB67-94B8-5037FDFF34D2}"/>
              </a:ext>
            </a:extLst>
          </p:cNvPr>
          <p:cNvPicPr>
            <a:picLocks noChangeAspect="1"/>
          </p:cNvPicPr>
          <p:nvPr/>
        </p:nvPicPr>
        <p:blipFill>
          <a:blip r:embed="rId6"/>
          <a:srcRect b="33443"/>
          <a:stretch>
            <a:fillRect/>
          </a:stretch>
        </p:blipFill>
        <p:spPr>
          <a:xfrm>
            <a:off x="6411470" y="367243"/>
            <a:ext cx="2613112" cy="2415846"/>
          </a:xfrm>
          <a:prstGeom prst="rect">
            <a:avLst/>
          </a:prstGeom>
        </p:spPr>
      </p:pic>
      <p:pic>
        <p:nvPicPr>
          <p:cNvPr id="6" name="Picture 5">
            <a:extLst>
              <a:ext uri="{FF2B5EF4-FFF2-40B4-BE49-F238E27FC236}">
                <a16:creationId xmlns:a16="http://schemas.microsoft.com/office/drawing/2014/main" id="{633A13E7-C9E9-C6D9-6C9A-CCC88A10799A}"/>
              </a:ext>
            </a:extLst>
          </p:cNvPr>
          <p:cNvPicPr>
            <a:picLocks noChangeAspect="1"/>
          </p:cNvPicPr>
          <p:nvPr/>
        </p:nvPicPr>
        <p:blipFill>
          <a:blip r:embed="rId7"/>
          <a:stretch>
            <a:fillRect/>
          </a:stretch>
        </p:blipFill>
        <p:spPr>
          <a:xfrm>
            <a:off x="6500714" y="3197092"/>
            <a:ext cx="2429010" cy="3032427"/>
          </a:xfrm>
          <a:prstGeom prst="rect">
            <a:avLst/>
          </a:prstGeom>
        </p:spPr>
      </p:pic>
      <p:pic>
        <p:nvPicPr>
          <p:cNvPr id="3074" name="Picture 2" descr="Read Thai script - Free Thai Lesson">
            <a:extLst>
              <a:ext uri="{FF2B5EF4-FFF2-40B4-BE49-F238E27FC236}">
                <a16:creationId xmlns:a16="http://schemas.microsoft.com/office/drawing/2014/main" id="{224847E2-44D0-D399-3CCC-C8F17417CFF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518" t="15350" r="4451" b="4812"/>
          <a:stretch>
            <a:fillRect/>
          </a:stretch>
        </p:blipFill>
        <p:spPr bwMode="auto">
          <a:xfrm>
            <a:off x="9221406" y="2829629"/>
            <a:ext cx="1990791" cy="13094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629467C-3EBB-4DF6-B1D4-2049E4183FF3}"/>
              </a:ext>
            </a:extLst>
          </p:cNvPr>
          <p:cNvPicPr>
            <a:picLocks noChangeAspect="1"/>
          </p:cNvPicPr>
          <p:nvPr/>
        </p:nvPicPr>
        <p:blipFill>
          <a:blip r:embed="rId9"/>
          <a:stretch>
            <a:fillRect/>
          </a:stretch>
        </p:blipFill>
        <p:spPr>
          <a:xfrm>
            <a:off x="9187850" y="360217"/>
            <a:ext cx="2029411" cy="2072590"/>
          </a:xfrm>
          <a:prstGeom prst="rect">
            <a:avLst/>
          </a:prstGeom>
        </p:spPr>
      </p:pic>
      <p:pic>
        <p:nvPicPr>
          <p:cNvPr id="3076" name="Picture 4" descr="Devanagari States and territories of India Hindi Wikipedia, India  transparent background PNG clipart | HiClipart">
            <a:extLst>
              <a:ext uri="{FF2B5EF4-FFF2-40B4-BE49-F238E27FC236}">
                <a16:creationId xmlns:a16="http://schemas.microsoft.com/office/drawing/2014/main" id="{49B9C0A3-B1B6-0271-4C9A-7640A7FE460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87850" y="4595059"/>
            <a:ext cx="2029411" cy="108066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7CBCA6B-7AFB-11C4-97AB-46E6953B1D45}"/>
              </a:ext>
            </a:extLst>
          </p:cNvPr>
          <p:cNvSpPr txBox="1"/>
          <p:nvPr/>
        </p:nvSpPr>
        <p:spPr>
          <a:xfrm>
            <a:off x="2409933" y="5337167"/>
            <a:ext cx="889110" cy="338554"/>
          </a:xfrm>
          <a:prstGeom prst="rect">
            <a:avLst/>
          </a:prstGeom>
          <a:noFill/>
        </p:spPr>
        <p:txBody>
          <a:bodyPr wrap="square" rtlCol="0">
            <a:spAutoFit/>
          </a:bodyPr>
          <a:lstStyle/>
          <a:p>
            <a:r>
              <a:rPr lang="en-US" sz="1600" b="1" dirty="0"/>
              <a:t>Telugu</a:t>
            </a:r>
          </a:p>
        </p:txBody>
      </p:sp>
      <p:sp>
        <p:nvSpPr>
          <p:cNvPr id="9" name="TextBox 8">
            <a:extLst>
              <a:ext uri="{FF2B5EF4-FFF2-40B4-BE49-F238E27FC236}">
                <a16:creationId xmlns:a16="http://schemas.microsoft.com/office/drawing/2014/main" id="{B99C8D00-0DDC-3384-5CF7-EAFF32FB6C15}"/>
              </a:ext>
            </a:extLst>
          </p:cNvPr>
          <p:cNvSpPr txBox="1"/>
          <p:nvPr/>
        </p:nvSpPr>
        <p:spPr>
          <a:xfrm>
            <a:off x="5215216" y="2736126"/>
            <a:ext cx="1224793" cy="338554"/>
          </a:xfrm>
          <a:prstGeom prst="rect">
            <a:avLst/>
          </a:prstGeom>
          <a:noFill/>
        </p:spPr>
        <p:txBody>
          <a:bodyPr wrap="square" rtlCol="0">
            <a:spAutoFit/>
          </a:bodyPr>
          <a:lstStyle/>
          <a:p>
            <a:r>
              <a:rPr lang="en-US" sz="1600" b="1" dirty="0"/>
              <a:t>Kannada</a:t>
            </a:r>
          </a:p>
        </p:txBody>
      </p:sp>
      <p:sp>
        <p:nvSpPr>
          <p:cNvPr id="10" name="TextBox 9">
            <a:extLst>
              <a:ext uri="{FF2B5EF4-FFF2-40B4-BE49-F238E27FC236}">
                <a16:creationId xmlns:a16="http://schemas.microsoft.com/office/drawing/2014/main" id="{1E9BFD0D-C82B-E418-B6BF-5F2EE0AD231B}"/>
              </a:ext>
            </a:extLst>
          </p:cNvPr>
          <p:cNvSpPr txBox="1"/>
          <p:nvPr/>
        </p:nvSpPr>
        <p:spPr>
          <a:xfrm>
            <a:off x="5221792" y="6230069"/>
            <a:ext cx="1127232" cy="338554"/>
          </a:xfrm>
          <a:prstGeom prst="rect">
            <a:avLst/>
          </a:prstGeom>
          <a:noFill/>
        </p:spPr>
        <p:txBody>
          <a:bodyPr wrap="none" rtlCol="0">
            <a:spAutoFit/>
          </a:bodyPr>
          <a:lstStyle/>
          <a:p>
            <a:r>
              <a:rPr lang="en-US" sz="1600" b="1" dirty="0"/>
              <a:t>Sinhalese</a:t>
            </a:r>
          </a:p>
        </p:txBody>
      </p:sp>
      <p:sp>
        <p:nvSpPr>
          <p:cNvPr id="11" name="TextBox 10">
            <a:extLst>
              <a:ext uri="{FF2B5EF4-FFF2-40B4-BE49-F238E27FC236}">
                <a16:creationId xmlns:a16="http://schemas.microsoft.com/office/drawing/2014/main" id="{702E9C4D-0820-2781-31FD-95F40D210068}"/>
              </a:ext>
            </a:extLst>
          </p:cNvPr>
          <p:cNvSpPr txBox="1"/>
          <p:nvPr/>
        </p:nvSpPr>
        <p:spPr>
          <a:xfrm>
            <a:off x="7611734" y="6260893"/>
            <a:ext cx="1317990" cy="338554"/>
          </a:xfrm>
          <a:prstGeom prst="rect">
            <a:avLst/>
          </a:prstGeom>
          <a:noFill/>
        </p:spPr>
        <p:txBody>
          <a:bodyPr wrap="none" rtlCol="0">
            <a:spAutoFit/>
          </a:bodyPr>
          <a:lstStyle/>
          <a:p>
            <a:r>
              <a:rPr lang="en-US" sz="1600" b="1" dirty="0"/>
              <a:t>Malayalam</a:t>
            </a:r>
          </a:p>
        </p:txBody>
      </p:sp>
      <p:sp>
        <p:nvSpPr>
          <p:cNvPr id="12" name="TextBox 11">
            <a:extLst>
              <a:ext uri="{FF2B5EF4-FFF2-40B4-BE49-F238E27FC236}">
                <a16:creationId xmlns:a16="http://schemas.microsoft.com/office/drawing/2014/main" id="{3F9CA009-B999-3AA6-D905-F03D08DB5A30}"/>
              </a:ext>
            </a:extLst>
          </p:cNvPr>
          <p:cNvSpPr txBox="1"/>
          <p:nvPr/>
        </p:nvSpPr>
        <p:spPr>
          <a:xfrm>
            <a:off x="8334100" y="2783089"/>
            <a:ext cx="699230" cy="338554"/>
          </a:xfrm>
          <a:prstGeom prst="rect">
            <a:avLst/>
          </a:prstGeom>
          <a:noFill/>
        </p:spPr>
        <p:txBody>
          <a:bodyPr wrap="none" rtlCol="0">
            <a:spAutoFit/>
          </a:bodyPr>
          <a:lstStyle/>
          <a:p>
            <a:r>
              <a:rPr lang="en-US" sz="1600" b="1" dirty="0"/>
              <a:t>Tamil</a:t>
            </a:r>
          </a:p>
        </p:txBody>
      </p:sp>
      <p:sp>
        <p:nvSpPr>
          <p:cNvPr id="13" name="TextBox 12">
            <a:extLst>
              <a:ext uri="{FF2B5EF4-FFF2-40B4-BE49-F238E27FC236}">
                <a16:creationId xmlns:a16="http://schemas.microsoft.com/office/drawing/2014/main" id="{C0E4CFC7-18AB-2F6A-EC17-4C1088AD945B}"/>
              </a:ext>
            </a:extLst>
          </p:cNvPr>
          <p:cNvSpPr txBox="1"/>
          <p:nvPr/>
        </p:nvSpPr>
        <p:spPr>
          <a:xfrm>
            <a:off x="10625284" y="2444535"/>
            <a:ext cx="553357" cy="338554"/>
          </a:xfrm>
          <a:prstGeom prst="rect">
            <a:avLst/>
          </a:prstGeom>
          <a:noFill/>
        </p:spPr>
        <p:txBody>
          <a:bodyPr wrap="none" rtlCol="0">
            <a:spAutoFit/>
          </a:bodyPr>
          <a:lstStyle/>
          <a:p>
            <a:r>
              <a:rPr lang="en-US" sz="1600" b="1" dirty="0"/>
              <a:t>Lao</a:t>
            </a:r>
          </a:p>
        </p:txBody>
      </p:sp>
      <p:sp>
        <p:nvSpPr>
          <p:cNvPr id="14" name="TextBox 13">
            <a:extLst>
              <a:ext uri="{FF2B5EF4-FFF2-40B4-BE49-F238E27FC236}">
                <a16:creationId xmlns:a16="http://schemas.microsoft.com/office/drawing/2014/main" id="{9909A730-E72A-3CEE-D2B4-BBFCAF8DF0BE}"/>
              </a:ext>
            </a:extLst>
          </p:cNvPr>
          <p:cNvSpPr txBox="1"/>
          <p:nvPr/>
        </p:nvSpPr>
        <p:spPr>
          <a:xfrm>
            <a:off x="10625284" y="4191564"/>
            <a:ext cx="579005" cy="338554"/>
          </a:xfrm>
          <a:prstGeom prst="rect">
            <a:avLst/>
          </a:prstGeom>
          <a:noFill/>
        </p:spPr>
        <p:txBody>
          <a:bodyPr wrap="none" rtlCol="0">
            <a:spAutoFit/>
          </a:bodyPr>
          <a:lstStyle/>
          <a:p>
            <a:r>
              <a:rPr lang="en-US" sz="1600" b="1" dirty="0"/>
              <a:t>Thai</a:t>
            </a:r>
          </a:p>
        </p:txBody>
      </p:sp>
      <p:sp>
        <p:nvSpPr>
          <p:cNvPr id="15" name="TextBox 14">
            <a:extLst>
              <a:ext uri="{FF2B5EF4-FFF2-40B4-BE49-F238E27FC236}">
                <a16:creationId xmlns:a16="http://schemas.microsoft.com/office/drawing/2014/main" id="{FCFFC682-2B92-9AA0-94AA-DC1068179FD8}"/>
              </a:ext>
            </a:extLst>
          </p:cNvPr>
          <p:cNvSpPr txBox="1"/>
          <p:nvPr/>
        </p:nvSpPr>
        <p:spPr>
          <a:xfrm>
            <a:off x="9918140" y="5716623"/>
            <a:ext cx="1260501" cy="738664"/>
          </a:xfrm>
          <a:prstGeom prst="rect">
            <a:avLst/>
          </a:prstGeom>
          <a:noFill/>
        </p:spPr>
        <p:txBody>
          <a:bodyPr wrap="square" rtlCol="0">
            <a:spAutoFit/>
          </a:bodyPr>
          <a:lstStyle/>
          <a:p>
            <a:pPr algn="r"/>
            <a:r>
              <a:rPr lang="en-US" sz="1400" b="1" dirty="0"/>
              <a:t>Hindi - Devanagari script</a:t>
            </a:r>
          </a:p>
        </p:txBody>
      </p:sp>
    </p:spTree>
    <p:extLst>
      <p:ext uri="{BB962C8B-B14F-4D97-AF65-F5344CB8AC3E}">
        <p14:creationId xmlns:p14="http://schemas.microsoft.com/office/powerpoint/2010/main" val="60971822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359</TotalTime>
  <Words>921</Words>
  <Application>Microsoft Office PowerPoint</Application>
  <PresentationFormat>Widescreen</PresentationFormat>
  <Paragraphs>78</Paragraphs>
  <Slides>11</Slides>
  <Notes>7</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Wisp</vt:lpstr>
      <vt:lpstr>Telugu (తెలుగు)</vt:lpstr>
      <vt:lpstr>Where and Why?</vt:lpstr>
      <vt:lpstr>History of Telugu</vt:lpstr>
      <vt:lpstr>Evolved through a 1000 years of Literature</vt:lpstr>
      <vt:lpstr>Telugu language</vt:lpstr>
      <vt:lpstr>Telugu as a language</vt:lpstr>
      <vt:lpstr>Spoken Telugu</vt:lpstr>
      <vt:lpstr>Telugu script</vt:lpstr>
      <vt:lpstr>PowerPoint Presentation</vt:lpstr>
      <vt:lpstr>What does the future hold?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Usha Nattala</dc:creator>
  <cp:lastModifiedBy>Usha Nattala</cp:lastModifiedBy>
  <cp:revision>74</cp:revision>
  <dcterms:created xsi:type="dcterms:W3CDTF">2026-02-17T09:45:19Z</dcterms:created>
  <dcterms:modified xsi:type="dcterms:W3CDTF">2026-02-20T03:04:27Z</dcterms:modified>
</cp:coreProperties>
</file>